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ags/tag22.xml" ContentType="application/vnd.openxmlformats-officedocument.presentationml.tags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88" r:id="rId2"/>
    <p:sldMasterId id="2147483705" r:id="rId3"/>
    <p:sldMasterId id="2147483707" r:id="rId4"/>
    <p:sldMasterId id="2147483709" r:id="rId5"/>
    <p:sldMasterId id="2147483713" r:id="rId6"/>
    <p:sldMasterId id="2147483728" r:id="rId7"/>
  </p:sldMasterIdLst>
  <p:notesMasterIdLst>
    <p:notesMasterId r:id="rId28"/>
  </p:notesMasterIdLst>
  <p:sldIdLst>
    <p:sldId id="256" r:id="rId8"/>
    <p:sldId id="257" r:id="rId9"/>
    <p:sldId id="2147483006" r:id="rId10"/>
    <p:sldId id="2147379219" r:id="rId11"/>
    <p:sldId id="2147482986" r:id="rId12"/>
    <p:sldId id="2147379180" r:id="rId13"/>
    <p:sldId id="2147482985" r:id="rId14"/>
    <p:sldId id="2147482993" r:id="rId15"/>
    <p:sldId id="2147482999" r:id="rId16"/>
    <p:sldId id="2147482996" r:id="rId17"/>
    <p:sldId id="2147482995" r:id="rId18"/>
    <p:sldId id="2147483001" r:id="rId19"/>
    <p:sldId id="2147379234" r:id="rId20"/>
    <p:sldId id="2147483004" r:id="rId21"/>
    <p:sldId id="2147376685" r:id="rId22"/>
    <p:sldId id="2147483003" r:id="rId23"/>
    <p:sldId id="2147379221" r:id="rId24"/>
    <p:sldId id="2147379220" r:id="rId25"/>
    <p:sldId id="318" r:id="rId26"/>
    <p:sldId id="274" r:id="rId27"/>
  </p:sldIdLst>
  <p:sldSz cx="12192000" cy="6858000"/>
  <p:notesSz cx="6858000" cy="9144000"/>
  <p:embeddedFontLst>
    <p:embeddedFont>
      <p:font typeface="Arial MT" pitchFamily="2" charset="77"/>
      <p:bold r:id="rId29"/>
      <p:italic r:id="rId30"/>
      <p:boldItalic r:id="rId31"/>
    </p:embeddedFont>
    <p:embeddedFont>
      <p:font typeface="Fira Sans Extra Condensed" panose="020F0502020204030204" pitchFamily="34" charset="0"/>
      <p:regular r:id="rId32"/>
      <p:bold r:id="rId33"/>
    </p:embeddedFont>
    <p:embeddedFont>
      <p:font typeface="Helvetica" pitchFamily="2" charset="0"/>
      <p:regular r:id="rId34"/>
      <p:bold r:id="rId35"/>
      <p:italic r:id="rId36"/>
      <p:boldItalic r:id="rId37"/>
    </p:embeddedFont>
    <p:embeddedFont>
      <p:font typeface="Merriweather" pitchFamily="2" charset="77"/>
      <p:regular r:id="rId38"/>
      <p:bold r:id="rId39"/>
      <p:italic r:id="rId40"/>
      <p:boldItalic r:id="rId41"/>
    </p:embeddedFont>
    <p:embeddedFont>
      <p:font typeface="Noto Sans Symbols" pitchFamily="2" charset="0"/>
      <p:regular r:id="rId42"/>
      <p:bold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  <p:embeddedFont>
      <p:font typeface="Oswald" panose="02000503000000000000" pitchFamily="2" charset="0"/>
      <p:regular r:id="rId48"/>
      <p:bold r:id="rId49"/>
    </p:embeddedFont>
    <p:embeddedFont>
      <p:font typeface="Poppins" panose="02000000000000000000" pitchFamily="2" charset="77"/>
      <p:regular r:id="rId50"/>
      <p:bold r:id="rId51"/>
      <p:italic r:id="rId52"/>
      <p:boldItalic r:id="rId53"/>
    </p:embeddedFont>
    <p:embeddedFont>
      <p:font typeface="Quattrocento Sans" panose="020B0502050000020003" pitchFamily="34" charset="0"/>
      <p:regular r:id="rId54"/>
      <p:bold r:id="rId55"/>
      <p:italic r:id="rId56"/>
      <p:boldItalic r:id="rId57"/>
    </p:embeddedFont>
    <p:embeddedFont>
      <p:font typeface="Roboto" panose="02000000000000000000" pitchFamily="2" charset="0"/>
      <p:regular r:id="rId58"/>
      <p:bold r:id="rId59"/>
      <p:italic r:id="rId60"/>
      <p:boldItalic r:id="rId61"/>
    </p:embeddedFont>
    <p:embeddedFont>
      <p:font typeface="Verdana" panose="020B0604030504040204" pitchFamily="34" charset="0"/>
      <p:regular r:id="rId62"/>
      <p:bold r:id="rId63"/>
      <p:italic r:id="rId64"/>
      <p:boldItalic r:id="rId6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B294200-A74D-4B05-A268-5390CE0FC299}">
          <p14:sldIdLst>
            <p14:sldId id="256"/>
            <p14:sldId id="257"/>
            <p14:sldId id="2147483006"/>
            <p14:sldId id="2147379219"/>
            <p14:sldId id="2147482986"/>
            <p14:sldId id="2147379180"/>
            <p14:sldId id="2147482985"/>
            <p14:sldId id="2147482993"/>
            <p14:sldId id="2147482999"/>
            <p14:sldId id="2147482996"/>
            <p14:sldId id="2147482995"/>
            <p14:sldId id="2147483001"/>
            <p14:sldId id="2147379234"/>
            <p14:sldId id="2147483004"/>
            <p14:sldId id="2147376685"/>
            <p14:sldId id="2147483003"/>
            <p14:sldId id="2147379221"/>
            <p14:sldId id="2147379220"/>
            <p14:sldId id="318"/>
            <p14:sldId id="274"/>
          </p14:sldIdLst>
        </p14:section>
        <p14:section name="Untitled Section" id="{93D55CF5-8947-4117-923C-BA2C41F9F53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39697" autoAdjust="0"/>
  </p:normalViewPr>
  <p:slideViewPr>
    <p:cSldViewPr snapToGrid="0">
      <p:cViewPr varScale="1">
        <p:scale>
          <a:sx n="93" d="100"/>
          <a:sy n="93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63" Type="http://schemas.openxmlformats.org/officeDocument/2006/relationships/font" Target="fonts/font35.fntdata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1.fntdata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33.fntdata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font" Target="fonts/font36.fntdata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font" Target="fonts/font2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font" Target="fonts/font3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" Target="slides/slide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65" Type="http://schemas.openxmlformats.org/officeDocument/2006/relationships/font" Target="fonts/font3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font" Target="fonts/font11.fntdata"/><Relationship Id="rId34" Type="http://schemas.openxmlformats.org/officeDocument/2006/relationships/font" Target="fonts/font6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89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027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660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14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4AFF0-6A90-4FCA-BEA0-D2252E4AD7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44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71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70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29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12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jpe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microsoft.com/office/2007/relationships/hdphoto" Target="../media/hdphoto3.wdp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1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0.xml"/><Relationship Id="rId6" Type="http://schemas.openxmlformats.org/officeDocument/2006/relationships/image" Target="../media/image27.png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43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2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21"/>
            <a:ext cx="12192000" cy="572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erriweather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2607885" y="5933758"/>
            <a:ext cx="7235068" cy="840779"/>
            <a:chOff x="2261896" y="5822114"/>
            <a:chExt cx="8602958" cy="999740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4352625" y="5876646"/>
              <a:ext cx="3543900" cy="690748"/>
              <a:chOff x="591331" y="5741687"/>
              <a:chExt cx="3153544" cy="614663"/>
            </a:xfrm>
          </p:grpSpPr>
          <p:pic>
            <p:nvPicPr>
              <p:cNvPr id="29" name="Google Shape;29;p2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70630" y="5877381"/>
                <a:ext cx="1137355" cy="343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31" y="5857217"/>
                <a:ext cx="1077737" cy="3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31;p2" descr="Logo&#10;&#10;Description automatically generated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0212" y="5741687"/>
                <a:ext cx="614663" cy="614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" name="Google Shape;32;p2" descr="A black background with blue text&#10;&#10;Description automatically generated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896" y="5983168"/>
              <a:ext cx="1685764" cy="584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8481" y="5822114"/>
              <a:ext cx="2006373" cy="999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2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6260" y="5932601"/>
              <a:ext cx="598801" cy="5788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estion2">
  <p:cSld name="1_Question2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1" name="Google Shape;391;p30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2" name="Google Shape;392;p30"/>
          <p:cNvSpPr txBox="1">
            <a:spLocks noGrp="1"/>
          </p:cNvSpPr>
          <p:nvPr>
            <p:ph type="sldNum" idx="12"/>
          </p:nvPr>
        </p:nvSpPr>
        <p:spPr>
          <a:xfrm>
            <a:off x="11578115" y="3537376"/>
            <a:ext cx="401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93" name="Google Shape;393;p30" descr="A group of blue question marks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1"/>
          <a:stretch/>
        </p:blipFill>
        <p:spPr>
          <a:xfrm>
            <a:off x="0" y="0"/>
            <a:ext cx="12216299" cy="6245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Question3">
  <p:cSld name="2_Question3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/>
          <p:nvPr/>
        </p:nvSpPr>
        <p:spPr>
          <a:xfrm>
            <a:off x="0" y="1"/>
            <a:ext cx="12192000" cy="621506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6" name="Google Shape;396;p31"/>
          <p:cNvSpPr txBox="1"/>
          <p:nvPr/>
        </p:nvSpPr>
        <p:spPr>
          <a:xfrm>
            <a:off x="262544" y="6336228"/>
            <a:ext cx="5756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dirty="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1"/>
          <p:cNvSpPr/>
          <p:nvPr/>
        </p:nvSpPr>
        <p:spPr>
          <a:xfrm>
            <a:off x="797327" y="6426457"/>
            <a:ext cx="428212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i="1" dirty="0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rPr>
              <a:t>Copyright (c) 2023 by Lagos Business School, subject to restrictions on the copyright notice page.</a:t>
            </a:r>
            <a:endParaRPr dirty="0"/>
          </a:p>
        </p:txBody>
      </p:sp>
      <p:sp>
        <p:nvSpPr>
          <p:cNvPr id="398" name="Google Shape;398;p31"/>
          <p:cNvSpPr/>
          <p:nvPr/>
        </p:nvSpPr>
        <p:spPr>
          <a:xfrm>
            <a:off x="650009" y="1722459"/>
            <a:ext cx="2885277" cy="2885276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3802" y="826"/>
                </a:moveTo>
                <a:lnTo>
                  <a:pt x="3802" y="826"/>
                </a:lnTo>
                <a:cubicBezTo>
                  <a:pt x="2969" y="0"/>
                  <a:pt x="1635" y="3"/>
                  <a:pt x="805" y="832"/>
                </a:cubicBezTo>
                <a:lnTo>
                  <a:pt x="805" y="832"/>
                </a:lnTo>
                <a:cubicBezTo>
                  <a:pt x="115" y="1523"/>
                  <a:pt x="0" y="2571"/>
                  <a:pt x="460" y="3380"/>
                </a:cubicBezTo>
                <a:lnTo>
                  <a:pt x="460" y="3380"/>
                </a:lnTo>
                <a:cubicBezTo>
                  <a:pt x="483" y="3421"/>
                  <a:pt x="488" y="3470"/>
                  <a:pt x="474" y="3515"/>
                </a:cubicBezTo>
                <a:lnTo>
                  <a:pt x="173" y="4254"/>
                </a:lnTo>
                <a:lnTo>
                  <a:pt x="173" y="4254"/>
                </a:lnTo>
                <a:cubicBezTo>
                  <a:pt x="131" y="4385"/>
                  <a:pt x="254" y="4508"/>
                  <a:pt x="384" y="4466"/>
                </a:cubicBezTo>
                <a:lnTo>
                  <a:pt x="1124" y="4165"/>
                </a:lnTo>
                <a:lnTo>
                  <a:pt x="1124" y="4165"/>
                </a:lnTo>
                <a:cubicBezTo>
                  <a:pt x="1169" y="4150"/>
                  <a:pt x="1218" y="4156"/>
                  <a:pt x="1260" y="4180"/>
                </a:cubicBezTo>
                <a:lnTo>
                  <a:pt x="1260" y="4180"/>
                </a:lnTo>
                <a:cubicBezTo>
                  <a:pt x="2069" y="4639"/>
                  <a:pt x="3117" y="4524"/>
                  <a:pt x="3807" y="3834"/>
                </a:cubicBezTo>
                <a:lnTo>
                  <a:pt x="3807" y="3834"/>
                </a:lnTo>
                <a:cubicBezTo>
                  <a:pt x="4638" y="3002"/>
                  <a:pt x="4637" y="1655"/>
                  <a:pt x="3802" y="82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31"/>
          <p:cNvSpPr/>
          <p:nvPr/>
        </p:nvSpPr>
        <p:spPr>
          <a:xfrm>
            <a:off x="2471135" y="2408124"/>
            <a:ext cx="2885277" cy="2885276"/>
          </a:xfrm>
          <a:custGeom>
            <a:avLst/>
            <a:gdLst/>
            <a:ahLst/>
            <a:cxnLst/>
            <a:rect l="l" t="t" r="r" b="b"/>
            <a:pathLst>
              <a:path w="4641" h="4640" extrusionOk="0">
                <a:moveTo>
                  <a:pt x="4466" y="4254"/>
                </a:moveTo>
                <a:lnTo>
                  <a:pt x="4166" y="3515"/>
                </a:lnTo>
                <a:lnTo>
                  <a:pt x="4166" y="3515"/>
                </a:lnTo>
                <a:cubicBezTo>
                  <a:pt x="4151" y="3470"/>
                  <a:pt x="4156" y="3420"/>
                  <a:pt x="4180" y="3379"/>
                </a:cubicBezTo>
                <a:lnTo>
                  <a:pt x="4180" y="3379"/>
                </a:lnTo>
                <a:cubicBezTo>
                  <a:pt x="4640" y="2570"/>
                  <a:pt x="4524" y="1523"/>
                  <a:pt x="3833" y="832"/>
                </a:cubicBezTo>
                <a:lnTo>
                  <a:pt x="3833" y="832"/>
                </a:lnTo>
                <a:cubicBezTo>
                  <a:pt x="3004" y="3"/>
                  <a:pt x="1669" y="0"/>
                  <a:pt x="837" y="827"/>
                </a:cubicBezTo>
                <a:lnTo>
                  <a:pt x="837" y="827"/>
                </a:lnTo>
                <a:cubicBezTo>
                  <a:pt x="3" y="1654"/>
                  <a:pt x="0" y="3002"/>
                  <a:pt x="831" y="3833"/>
                </a:cubicBezTo>
                <a:lnTo>
                  <a:pt x="831" y="3833"/>
                </a:lnTo>
                <a:cubicBezTo>
                  <a:pt x="1522" y="4524"/>
                  <a:pt x="2569" y="4639"/>
                  <a:pt x="3379" y="4179"/>
                </a:cubicBezTo>
                <a:lnTo>
                  <a:pt x="3379" y="4179"/>
                </a:lnTo>
                <a:cubicBezTo>
                  <a:pt x="3421" y="4155"/>
                  <a:pt x="3470" y="4150"/>
                  <a:pt x="3516" y="4165"/>
                </a:cubicBezTo>
                <a:lnTo>
                  <a:pt x="4254" y="4465"/>
                </a:lnTo>
                <a:lnTo>
                  <a:pt x="4254" y="4465"/>
                </a:lnTo>
                <a:cubicBezTo>
                  <a:pt x="4384" y="4508"/>
                  <a:pt x="4509" y="4384"/>
                  <a:pt x="4466" y="425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31"/>
          <p:cNvSpPr/>
          <p:nvPr/>
        </p:nvSpPr>
        <p:spPr>
          <a:xfrm>
            <a:off x="1615425" y="2441036"/>
            <a:ext cx="932504" cy="1464579"/>
          </a:xfrm>
          <a:custGeom>
            <a:avLst/>
            <a:gdLst/>
            <a:ahLst/>
            <a:cxnLst/>
            <a:rect l="l" t="t" r="r" b="b"/>
            <a:pathLst>
              <a:path w="1499" h="2355" extrusionOk="0">
                <a:moveTo>
                  <a:pt x="318" y="2270"/>
                </a:moveTo>
                <a:lnTo>
                  <a:pt x="318" y="2270"/>
                </a:lnTo>
                <a:cubicBezTo>
                  <a:pt x="258" y="2215"/>
                  <a:pt x="228" y="2146"/>
                  <a:pt x="228" y="2065"/>
                </a:cubicBezTo>
                <a:lnTo>
                  <a:pt x="228" y="2065"/>
                </a:lnTo>
                <a:cubicBezTo>
                  <a:pt x="228" y="1980"/>
                  <a:pt x="258" y="1911"/>
                  <a:pt x="318" y="1854"/>
                </a:cubicBezTo>
                <a:lnTo>
                  <a:pt x="318" y="1854"/>
                </a:lnTo>
                <a:cubicBezTo>
                  <a:pt x="377" y="1798"/>
                  <a:pt x="454" y="1769"/>
                  <a:pt x="549" y="1769"/>
                </a:cubicBezTo>
                <a:lnTo>
                  <a:pt x="549" y="1769"/>
                </a:lnTo>
                <a:cubicBezTo>
                  <a:pt x="641" y="1769"/>
                  <a:pt x="717" y="1798"/>
                  <a:pt x="777" y="1854"/>
                </a:cubicBezTo>
                <a:lnTo>
                  <a:pt x="777" y="1854"/>
                </a:lnTo>
                <a:cubicBezTo>
                  <a:pt x="837" y="1911"/>
                  <a:pt x="867" y="1980"/>
                  <a:pt x="867" y="2065"/>
                </a:cubicBezTo>
                <a:lnTo>
                  <a:pt x="867" y="2065"/>
                </a:lnTo>
                <a:cubicBezTo>
                  <a:pt x="867" y="2146"/>
                  <a:pt x="837" y="2215"/>
                  <a:pt x="777" y="2270"/>
                </a:cubicBezTo>
                <a:lnTo>
                  <a:pt x="777" y="2270"/>
                </a:lnTo>
                <a:cubicBezTo>
                  <a:pt x="717" y="2326"/>
                  <a:pt x="641" y="2354"/>
                  <a:pt x="549" y="2354"/>
                </a:cubicBezTo>
                <a:lnTo>
                  <a:pt x="549" y="2354"/>
                </a:lnTo>
                <a:cubicBezTo>
                  <a:pt x="454" y="2354"/>
                  <a:pt x="377" y="2326"/>
                  <a:pt x="318" y="2270"/>
                </a:cubicBezTo>
                <a:close/>
                <a:moveTo>
                  <a:pt x="1296" y="176"/>
                </a:moveTo>
                <a:lnTo>
                  <a:pt x="1296" y="176"/>
                </a:lnTo>
                <a:cubicBezTo>
                  <a:pt x="1431" y="294"/>
                  <a:pt x="1498" y="459"/>
                  <a:pt x="1498" y="673"/>
                </a:cubicBezTo>
                <a:lnTo>
                  <a:pt x="1498" y="673"/>
                </a:lnTo>
                <a:cubicBezTo>
                  <a:pt x="1498" y="870"/>
                  <a:pt x="1434" y="1023"/>
                  <a:pt x="1305" y="1133"/>
                </a:cubicBezTo>
                <a:lnTo>
                  <a:pt x="1305" y="1133"/>
                </a:lnTo>
                <a:cubicBezTo>
                  <a:pt x="1176" y="1243"/>
                  <a:pt x="1006" y="1300"/>
                  <a:pt x="794" y="1301"/>
                </a:cubicBezTo>
                <a:lnTo>
                  <a:pt x="779" y="1537"/>
                </a:lnTo>
                <a:lnTo>
                  <a:pt x="307" y="1537"/>
                </a:lnTo>
                <a:lnTo>
                  <a:pt x="291" y="952"/>
                </a:lnTo>
                <a:lnTo>
                  <a:pt x="479" y="952"/>
                </a:lnTo>
                <a:lnTo>
                  <a:pt x="479" y="952"/>
                </a:lnTo>
                <a:cubicBezTo>
                  <a:pt x="641" y="952"/>
                  <a:pt x="764" y="933"/>
                  <a:pt x="849" y="893"/>
                </a:cubicBezTo>
                <a:lnTo>
                  <a:pt x="849" y="893"/>
                </a:lnTo>
                <a:cubicBezTo>
                  <a:pt x="934" y="853"/>
                  <a:pt x="977" y="780"/>
                  <a:pt x="977" y="676"/>
                </a:cubicBezTo>
                <a:lnTo>
                  <a:pt x="977" y="676"/>
                </a:lnTo>
                <a:cubicBezTo>
                  <a:pt x="977" y="602"/>
                  <a:pt x="957" y="545"/>
                  <a:pt x="917" y="503"/>
                </a:cubicBezTo>
                <a:lnTo>
                  <a:pt x="917" y="503"/>
                </a:lnTo>
                <a:cubicBezTo>
                  <a:pt x="877" y="461"/>
                  <a:pt x="821" y="440"/>
                  <a:pt x="750" y="440"/>
                </a:cubicBezTo>
                <a:lnTo>
                  <a:pt x="750" y="440"/>
                </a:lnTo>
                <a:cubicBezTo>
                  <a:pt x="675" y="440"/>
                  <a:pt x="616" y="462"/>
                  <a:pt x="574" y="504"/>
                </a:cubicBezTo>
                <a:lnTo>
                  <a:pt x="574" y="504"/>
                </a:lnTo>
                <a:cubicBezTo>
                  <a:pt x="532" y="547"/>
                  <a:pt x="511" y="605"/>
                  <a:pt x="511" y="679"/>
                </a:cubicBezTo>
                <a:lnTo>
                  <a:pt x="5" y="679"/>
                </a:lnTo>
                <a:lnTo>
                  <a:pt x="5" y="679"/>
                </a:lnTo>
                <a:cubicBezTo>
                  <a:pt x="0" y="551"/>
                  <a:pt x="28" y="436"/>
                  <a:pt x="85" y="333"/>
                </a:cubicBezTo>
                <a:lnTo>
                  <a:pt x="85" y="333"/>
                </a:lnTo>
                <a:cubicBezTo>
                  <a:pt x="143" y="231"/>
                  <a:pt x="229" y="149"/>
                  <a:pt x="343" y="89"/>
                </a:cubicBezTo>
                <a:lnTo>
                  <a:pt x="343" y="89"/>
                </a:lnTo>
                <a:cubicBezTo>
                  <a:pt x="458" y="29"/>
                  <a:pt x="595" y="0"/>
                  <a:pt x="757" y="0"/>
                </a:cubicBezTo>
                <a:lnTo>
                  <a:pt x="757" y="0"/>
                </a:lnTo>
                <a:cubicBezTo>
                  <a:pt x="981" y="0"/>
                  <a:pt x="1161" y="59"/>
                  <a:pt x="1296" y="1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01" name="Google Shape;401;p31"/>
          <p:cNvSpPr/>
          <p:nvPr/>
        </p:nvSpPr>
        <p:spPr>
          <a:xfrm>
            <a:off x="3721787" y="3140414"/>
            <a:ext cx="397686" cy="1437153"/>
          </a:xfrm>
          <a:custGeom>
            <a:avLst/>
            <a:gdLst/>
            <a:ahLst/>
            <a:cxnLst/>
            <a:rect l="l" t="t" r="r" b="b"/>
            <a:pathLst>
              <a:path w="639" h="2311" extrusionOk="0">
                <a:moveTo>
                  <a:pt x="604" y="0"/>
                </a:moveTo>
                <a:lnTo>
                  <a:pt x="541" y="1505"/>
                </a:lnTo>
                <a:lnTo>
                  <a:pt x="85" y="1505"/>
                </a:lnTo>
                <a:lnTo>
                  <a:pt x="22" y="0"/>
                </a:lnTo>
                <a:lnTo>
                  <a:pt x="604" y="0"/>
                </a:lnTo>
                <a:close/>
                <a:moveTo>
                  <a:pt x="90" y="2227"/>
                </a:moveTo>
                <a:lnTo>
                  <a:pt x="90" y="2227"/>
                </a:lnTo>
                <a:cubicBezTo>
                  <a:pt x="30" y="2171"/>
                  <a:pt x="0" y="2102"/>
                  <a:pt x="0" y="2021"/>
                </a:cubicBezTo>
                <a:lnTo>
                  <a:pt x="0" y="2021"/>
                </a:lnTo>
                <a:cubicBezTo>
                  <a:pt x="0" y="1937"/>
                  <a:pt x="30" y="1866"/>
                  <a:pt x="90" y="1809"/>
                </a:cubicBezTo>
                <a:lnTo>
                  <a:pt x="90" y="1809"/>
                </a:lnTo>
                <a:cubicBezTo>
                  <a:pt x="150" y="1753"/>
                  <a:pt x="227" y="1725"/>
                  <a:pt x="321" y="1725"/>
                </a:cubicBezTo>
                <a:lnTo>
                  <a:pt x="321" y="1725"/>
                </a:lnTo>
                <a:cubicBezTo>
                  <a:pt x="413" y="1725"/>
                  <a:pt x="489" y="1753"/>
                  <a:pt x="549" y="1809"/>
                </a:cubicBezTo>
                <a:lnTo>
                  <a:pt x="549" y="1809"/>
                </a:lnTo>
                <a:cubicBezTo>
                  <a:pt x="609" y="1866"/>
                  <a:pt x="638" y="1937"/>
                  <a:pt x="638" y="2021"/>
                </a:cubicBezTo>
                <a:lnTo>
                  <a:pt x="638" y="2021"/>
                </a:lnTo>
                <a:cubicBezTo>
                  <a:pt x="638" y="2102"/>
                  <a:pt x="609" y="2171"/>
                  <a:pt x="549" y="2227"/>
                </a:cubicBezTo>
                <a:lnTo>
                  <a:pt x="549" y="2227"/>
                </a:lnTo>
                <a:cubicBezTo>
                  <a:pt x="489" y="2282"/>
                  <a:pt x="413" y="2310"/>
                  <a:pt x="321" y="2310"/>
                </a:cubicBezTo>
                <a:lnTo>
                  <a:pt x="321" y="2310"/>
                </a:lnTo>
                <a:cubicBezTo>
                  <a:pt x="227" y="2310"/>
                  <a:pt x="150" y="2282"/>
                  <a:pt x="90" y="22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02" name="Google Shape;402;p31"/>
          <p:cNvSpPr/>
          <p:nvPr/>
        </p:nvSpPr>
        <p:spPr>
          <a:xfrm>
            <a:off x="0" y="4598050"/>
            <a:ext cx="5027292" cy="2259950"/>
          </a:xfrm>
          <a:custGeom>
            <a:avLst/>
            <a:gdLst/>
            <a:ahLst/>
            <a:cxnLst/>
            <a:rect l="l" t="t" r="r" b="b"/>
            <a:pathLst>
              <a:path w="8085" h="3632" extrusionOk="0">
                <a:moveTo>
                  <a:pt x="8084" y="3631"/>
                </a:moveTo>
                <a:lnTo>
                  <a:pt x="0" y="3631"/>
                </a:lnTo>
                <a:lnTo>
                  <a:pt x="0" y="56"/>
                </a:lnTo>
                <a:lnTo>
                  <a:pt x="0" y="56"/>
                </a:lnTo>
                <a:cubicBezTo>
                  <a:pt x="1357" y="323"/>
                  <a:pt x="1609" y="1542"/>
                  <a:pt x="2631" y="2108"/>
                </a:cubicBezTo>
                <a:lnTo>
                  <a:pt x="2631" y="2108"/>
                </a:lnTo>
                <a:cubicBezTo>
                  <a:pt x="4936" y="3357"/>
                  <a:pt x="6520" y="0"/>
                  <a:pt x="8000" y="3432"/>
                </a:cubicBezTo>
                <a:lnTo>
                  <a:pt x="8000" y="3432"/>
                </a:lnTo>
                <a:cubicBezTo>
                  <a:pt x="8030" y="3500"/>
                  <a:pt x="8058" y="3566"/>
                  <a:pt x="8084" y="363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6050305" y="2015925"/>
            <a:ext cx="1854037" cy="389458"/>
          </a:xfrm>
          <a:custGeom>
            <a:avLst/>
            <a:gdLst/>
            <a:ahLst/>
            <a:cxnLst/>
            <a:rect l="l" t="t" r="r" b="b"/>
            <a:pathLst>
              <a:path w="2981" h="625" extrusionOk="0">
                <a:moveTo>
                  <a:pt x="2669" y="624"/>
                </a:moveTo>
                <a:lnTo>
                  <a:pt x="310" y="624"/>
                </a:lnTo>
                <a:lnTo>
                  <a:pt x="310" y="624"/>
                </a:lnTo>
                <a:cubicBezTo>
                  <a:pt x="138" y="624"/>
                  <a:pt x="0" y="484"/>
                  <a:pt x="0" y="312"/>
                </a:cubicBezTo>
                <a:lnTo>
                  <a:pt x="0" y="312"/>
                </a:lnTo>
                <a:cubicBezTo>
                  <a:pt x="0" y="140"/>
                  <a:pt x="138" y="0"/>
                  <a:pt x="310" y="0"/>
                </a:cubicBezTo>
                <a:lnTo>
                  <a:pt x="2669" y="0"/>
                </a:lnTo>
                <a:lnTo>
                  <a:pt x="2669" y="0"/>
                </a:lnTo>
                <a:cubicBezTo>
                  <a:pt x="2841" y="0"/>
                  <a:pt x="2980" y="140"/>
                  <a:pt x="2980" y="312"/>
                </a:cubicBezTo>
                <a:lnTo>
                  <a:pt x="2980" y="312"/>
                </a:lnTo>
                <a:cubicBezTo>
                  <a:pt x="2980" y="484"/>
                  <a:pt x="2841" y="624"/>
                  <a:pt x="2669" y="62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04" name="Google Shape;404;p31"/>
          <p:cNvCxnSpPr/>
          <p:nvPr/>
        </p:nvCxnSpPr>
        <p:spPr>
          <a:xfrm>
            <a:off x="6974580" y="70"/>
            <a:ext cx="2744" cy="201585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5" name="Google Shape;405;p31"/>
          <p:cNvSpPr/>
          <p:nvPr/>
        </p:nvSpPr>
        <p:spPr>
          <a:xfrm>
            <a:off x="9681585" y="70"/>
            <a:ext cx="2490334" cy="2567128"/>
          </a:xfrm>
          <a:custGeom>
            <a:avLst/>
            <a:gdLst/>
            <a:ahLst/>
            <a:cxnLst/>
            <a:rect l="l" t="t" r="r" b="b"/>
            <a:pathLst>
              <a:path w="4005" h="4127" extrusionOk="0">
                <a:moveTo>
                  <a:pt x="87" y="0"/>
                </a:moveTo>
                <a:lnTo>
                  <a:pt x="3499" y="0"/>
                </a:lnTo>
                <a:lnTo>
                  <a:pt x="3499" y="0"/>
                </a:lnTo>
                <a:cubicBezTo>
                  <a:pt x="3671" y="68"/>
                  <a:pt x="3840" y="141"/>
                  <a:pt x="4004" y="221"/>
                </a:cubicBezTo>
                <a:lnTo>
                  <a:pt x="4004" y="4003"/>
                </a:lnTo>
                <a:lnTo>
                  <a:pt x="4004" y="4003"/>
                </a:lnTo>
                <a:cubicBezTo>
                  <a:pt x="3539" y="4126"/>
                  <a:pt x="3049" y="4066"/>
                  <a:pt x="2652" y="3744"/>
                </a:cubicBezTo>
                <a:lnTo>
                  <a:pt x="2652" y="3744"/>
                </a:lnTo>
                <a:cubicBezTo>
                  <a:pt x="2639" y="3734"/>
                  <a:pt x="2626" y="3724"/>
                  <a:pt x="2614" y="3713"/>
                </a:cubicBezTo>
                <a:lnTo>
                  <a:pt x="2614" y="3713"/>
                </a:lnTo>
                <a:cubicBezTo>
                  <a:pt x="2484" y="3601"/>
                  <a:pt x="2364" y="3459"/>
                  <a:pt x="2259" y="3285"/>
                </a:cubicBezTo>
                <a:lnTo>
                  <a:pt x="2259" y="3285"/>
                </a:lnTo>
                <a:cubicBezTo>
                  <a:pt x="1958" y="2816"/>
                  <a:pt x="2126" y="2047"/>
                  <a:pt x="1682" y="1644"/>
                </a:cubicBezTo>
                <a:lnTo>
                  <a:pt x="1682" y="1644"/>
                </a:lnTo>
                <a:cubicBezTo>
                  <a:pt x="1619" y="1583"/>
                  <a:pt x="1541" y="1541"/>
                  <a:pt x="1454" y="1509"/>
                </a:cubicBezTo>
                <a:lnTo>
                  <a:pt x="1454" y="1509"/>
                </a:lnTo>
                <a:cubicBezTo>
                  <a:pt x="1446" y="1506"/>
                  <a:pt x="1438" y="1503"/>
                  <a:pt x="1431" y="1500"/>
                </a:cubicBezTo>
                <a:lnTo>
                  <a:pt x="1431" y="1500"/>
                </a:lnTo>
                <a:cubicBezTo>
                  <a:pt x="1154" y="1406"/>
                  <a:pt x="797" y="1402"/>
                  <a:pt x="568" y="1229"/>
                </a:cubicBezTo>
                <a:lnTo>
                  <a:pt x="568" y="1229"/>
                </a:lnTo>
                <a:cubicBezTo>
                  <a:pt x="236" y="961"/>
                  <a:pt x="0" y="434"/>
                  <a:pt x="87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31"/>
          <p:cNvSpPr/>
          <p:nvPr/>
        </p:nvSpPr>
        <p:spPr>
          <a:xfrm>
            <a:off x="0" y="5117870"/>
            <a:ext cx="2994983" cy="1727875"/>
          </a:xfrm>
          <a:custGeom>
            <a:avLst/>
            <a:gdLst/>
            <a:ahLst/>
            <a:cxnLst/>
            <a:rect l="l" t="t" r="r" b="b"/>
            <a:pathLst>
              <a:path w="4815" h="2780" extrusionOk="0">
                <a:moveTo>
                  <a:pt x="4694" y="1658"/>
                </a:moveTo>
                <a:lnTo>
                  <a:pt x="4694" y="1658"/>
                </a:lnTo>
                <a:cubicBezTo>
                  <a:pt x="4482" y="974"/>
                  <a:pt x="3939" y="571"/>
                  <a:pt x="3204" y="552"/>
                </a:cubicBezTo>
                <a:lnTo>
                  <a:pt x="3204" y="552"/>
                </a:lnTo>
                <a:cubicBezTo>
                  <a:pt x="2957" y="539"/>
                  <a:pt x="2701" y="634"/>
                  <a:pt x="2453" y="727"/>
                </a:cubicBezTo>
                <a:lnTo>
                  <a:pt x="2453" y="727"/>
                </a:lnTo>
                <a:cubicBezTo>
                  <a:pt x="2131" y="847"/>
                  <a:pt x="1799" y="971"/>
                  <a:pt x="1476" y="865"/>
                </a:cubicBezTo>
                <a:lnTo>
                  <a:pt x="1476" y="865"/>
                </a:lnTo>
                <a:cubicBezTo>
                  <a:pt x="1294" y="813"/>
                  <a:pt x="1153" y="652"/>
                  <a:pt x="1005" y="482"/>
                </a:cubicBezTo>
                <a:lnTo>
                  <a:pt x="1005" y="482"/>
                </a:lnTo>
                <a:cubicBezTo>
                  <a:pt x="870" y="329"/>
                  <a:pt x="731" y="169"/>
                  <a:pt x="556" y="94"/>
                </a:cubicBezTo>
                <a:lnTo>
                  <a:pt x="556" y="94"/>
                </a:lnTo>
                <a:cubicBezTo>
                  <a:pt x="392" y="30"/>
                  <a:pt x="197" y="0"/>
                  <a:pt x="0" y="9"/>
                </a:cubicBezTo>
                <a:lnTo>
                  <a:pt x="0" y="29"/>
                </a:lnTo>
                <a:lnTo>
                  <a:pt x="0" y="29"/>
                </a:lnTo>
                <a:cubicBezTo>
                  <a:pt x="194" y="21"/>
                  <a:pt x="387" y="50"/>
                  <a:pt x="549" y="113"/>
                </a:cubicBezTo>
                <a:lnTo>
                  <a:pt x="549" y="113"/>
                </a:lnTo>
                <a:cubicBezTo>
                  <a:pt x="719" y="187"/>
                  <a:pt x="856" y="344"/>
                  <a:pt x="990" y="496"/>
                </a:cubicBezTo>
                <a:lnTo>
                  <a:pt x="990" y="496"/>
                </a:lnTo>
                <a:cubicBezTo>
                  <a:pt x="1140" y="668"/>
                  <a:pt x="1283" y="831"/>
                  <a:pt x="1470" y="885"/>
                </a:cubicBezTo>
                <a:lnTo>
                  <a:pt x="1470" y="885"/>
                </a:lnTo>
                <a:cubicBezTo>
                  <a:pt x="1799" y="992"/>
                  <a:pt x="2135" y="867"/>
                  <a:pt x="2460" y="746"/>
                </a:cubicBezTo>
                <a:lnTo>
                  <a:pt x="2460" y="746"/>
                </a:lnTo>
                <a:cubicBezTo>
                  <a:pt x="2706" y="654"/>
                  <a:pt x="2960" y="559"/>
                  <a:pt x="3203" y="572"/>
                </a:cubicBezTo>
                <a:lnTo>
                  <a:pt x="3203" y="572"/>
                </a:lnTo>
                <a:cubicBezTo>
                  <a:pt x="3929" y="591"/>
                  <a:pt x="4465" y="989"/>
                  <a:pt x="4675" y="1664"/>
                </a:cubicBezTo>
                <a:lnTo>
                  <a:pt x="4675" y="1664"/>
                </a:lnTo>
                <a:cubicBezTo>
                  <a:pt x="4783" y="2011"/>
                  <a:pt x="4793" y="2402"/>
                  <a:pt x="4708" y="2779"/>
                </a:cubicBezTo>
                <a:lnTo>
                  <a:pt x="4729" y="2779"/>
                </a:lnTo>
                <a:lnTo>
                  <a:pt x="4729" y="2779"/>
                </a:lnTo>
                <a:cubicBezTo>
                  <a:pt x="4814" y="2399"/>
                  <a:pt x="4803" y="2007"/>
                  <a:pt x="4694" y="165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31"/>
          <p:cNvSpPr/>
          <p:nvPr/>
        </p:nvSpPr>
        <p:spPr>
          <a:xfrm>
            <a:off x="0" y="6615362"/>
            <a:ext cx="230384" cy="233127"/>
          </a:xfrm>
          <a:custGeom>
            <a:avLst/>
            <a:gdLst/>
            <a:ahLst/>
            <a:cxnLst/>
            <a:rect l="l" t="t" r="r" b="b"/>
            <a:pathLst>
              <a:path w="370" h="374" extrusionOk="0">
                <a:moveTo>
                  <a:pt x="0" y="0"/>
                </a:moveTo>
                <a:lnTo>
                  <a:pt x="0" y="29"/>
                </a:lnTo>
                <a:lnTo>
                  <a:pt x="0" y="29"/>
                </a:lnTo>
                <a:cubicBezTo>
                  <a:pt x="112" y="148"/>
                  <a:pt x="225" y="262"/>
                  <a:pt x="340" y="373"/>
                </a:cubicBezTo>
                <a:lnTo>
                  <a:pt x="369" y="373"/>
                </a:lnTo>
                <a:lnTo>
                  <a:pt x="369" y="373"/>
                </a:lnTo>
                <a:cubicBezTo>
                  <a:pt x="245" y="253"/>
                  <a:pt x="121" y="129"/>
                  <a:pt x="0" y="0"/>
                </a:cubicBezTo>
              </a:path>
            </a:pathLst>
          </a:custGeom>
          <a:solidFill>
            <a:srgbClr val="E738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31"/>
          <p:cNvSpPr txBox="1"/>
          <p:nvPr/>
        </p:nvSpPr>
        <p:spPr>
          <a:xfrm>
            <a:off x="6050305" y="2640805"/>
            <a:ext cx="554375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ANY QUESTIONS?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 dirty="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9" name="Google Shape;409;p31"/>
          <p:cNvSpPr txBox="1"/>
          <p:nvPr/>
        </p:nvSpPr>
        <p:spPr>
          <a:xfrm>
            <a:off x="5582246" y="2041377"/>
            <a:ext cx="27846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YOU!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3" name="Google Shape;423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7" name="Google Shape;427;p34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 txBox="1">
            <a:spLocks noGrp="1"/>
          </p:cNvSpPr>
          <p:nvPr>
            <p:ph type="title"/>
          </p:nvPr>
        </p:nvSpPr>
        <p:spPr>
          <a:xfrm>
            <a:off x="613885" y="895048"/>
            <a:ext cx="107399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5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1" name="Google Shape;431;p35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8" name="Google Shape;438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9" name="Google Shape;439;p37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0" name="Google Shape;440;p37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5" name="Google Shape;445;p38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6" name="Google Shape;446;p38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 txBox="1">
            <a:spLocks noGrp="1"/>
          </p:cNvSpPr>
          <p:nvPr>
            <p:ph type="title"/>
          </p:nvPr>
        </p:nvSpPr>
        <p:spPr>
          <a:xfrm>
            <a:off x="613885" y="895048"/>
            <a:ext cx="107399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9"/>
          <p:cNvSpPr txBox="1">
            <a:spLocks noGrp="1"/>
          </p:cNvSpPr>
          <p:nvPr>
            <p:ph type="body" idx="1"/>
          </p:nvPr>
        </p:nvSpPr>
        <p:spPr>
          <a:xfrm rot="5400000">
            <a:off x="3808174" y="-1183836"/>
            <a:ext cx="4351338" cy="1073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39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1" name="Google Shape;451;p39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6" name="Google Shape;456;p40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3EDC36-4C41-48B9-A0DB-F800508E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BBEA-0367-4A8D-AF3B-444E896FFAD2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3A0DE-F76E-410E-A2A0-211B1AB6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E8720E-E18A-4AC0-9E3A-17635239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5D76C-F045-4D14-9AF6-F1FDE268F1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4068288"/>
      </p:ext>
    </p:extLst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52BB-0009-7E99-9724-0BA72F502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1A2C1-5214-9D4D-7988-2A86952CD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41A8D-A404-E4E2-8508-B78BB469C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1E75-ACBE-4398-A031-9C75610420A0}" type="datetimeFigureOut">
              <a:rPr lang="en-GB" smtClean="0"/>
              <a:t>11/11/2025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ED21-C259-B5A2-817F-548AAACD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F8E47-2E94-84A0-6D71-56B70F3C0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225C0-7364-4CC3-A24E-FDE178615D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51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2">
  <p:cSld name="1_Title Slide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/>
          <p:nvPr/>
        </p:nvSpPr>
        <p:spPr>
          <a:xfrm>
            <a:off x="0" y="5339751"/>
            <a:ext cx="9906000" cy="1518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4819291" y="3045126"/>
            <a:ext cx="7372709" cy="3812874"/>
          </a:xfrm>
          <a:prstGeom prst="rect">
            <a:avLst/>
          </a:prstGeom>
          <a:solidFill>
            <a:srgbClr val="0172A6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2" name="Google Shape;292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07677"/>
            <a:ext cx="2029342" cy="69505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5328139" y="3468393"/>
            <a:ext cx="5755193" cy="99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5/30/2024</a:t>
            </a:r>
            <a:endParaRPr sz="1200" dirty="0">
              <a:solidFill>
                <a:srgbClr val="89898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95" name="Google Shape;295;p22"/>
          <p:cNvGrpSpPr/>
          <p:nvPr/>
        </p:nvGrpSpPr>
        <p:grpSpPr>
          <a:xfrm>
            <a:off x="511927" y="5721934"/>
            <a:ext cx="4443132" cy="634416"/>
            <a:chOff x="511927" y="5721934"/>
            <a:chExt cx="5379773" cy="778595"/>
          </a:xfrm>
        </p:grpSpPr>
        <p:grpSp>
          <p:nvGrpSpPr>
            <p:cNvPr id="296" name="Google Shape;296;p22"/>
            <p:cNvGrpSpPr/>
            <p:nvPr/>
          </p:nvGrpSpPr>
          <p:grpSpPr>
            <a:xfrm>
              <a:off x="511927" y="5796828"/>
              <a:ext cx="2882078" cy="561751"/>
              <a:chOff x="591331" y="5741687"/>
              <a:chExt cx="3153544" cy="614663"/>
            </a:xfrm>
          </p:grpSpPr>
          <p:pic>
            <p:nvPicPr>
              <p:cNvPr id="297" name="Google Shape;297;p22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70630" y="5877381"/>
                <a:ext cx="1137355" cy="343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22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31" y="5857217"/>
                <a:ext cx="1077737" cy="3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22" descr="Logo&#10;&#10;Description automatically generated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0212" y="5741687"/>
                <a:ext cx="614663" cy="614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0" name="Google Shape;300;p22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9143" y="5721934"/>
              <a:ext cx="1562557" cy="77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2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8887" y="5801590"/>
              <a:ext cx="571269" cy="552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3A1CAE-FFA8-4194-BA76-FA306685901B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369A89-7577-4DD7-81AC-AB9669813D50}" type="datetimeFigureOut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11/11/25</a:t>
            </a:fld>
            <a:endParaRPr lang="en-US" sz="1200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FA9308-1F18-4857-8E53-B8C183CC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D35FB1-56C8-46E7-82A0-2B38393EF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910668-3645-4C65-8342-081BA9C86B6C}"/>
              </a:ext>
            </a:extLst>
          </p:cNvPr>
          <p:cNvSpPr/>
          <p:nvPr userDrawn="1"/>
        </p:nvSpPr>
        <p:spPr>
          <a:xfrm>
            <a:off x="0" y="5339751"/>
            <a:ext cx="9906000" cy="151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EBAC1C-4EA3-4430-ACF8-58C4B2A0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139" y="3468393"/>
            <a:ext cx="5755193" cy="99089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599D40D-4D88-4496-B06F-9F26BDBB09D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809"/>
            <a:ext cx="12192000" cy="53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EE70BE-8F80-4B39-831E-9BEC79441EDD}"/>
              </a:ext>
            </a:extLst>
          </p:cNvPr>
          <p:cNvSpPr/>
          <p:nvPr userDrawn="1"/>
        </p:nvSpPr>
        <p:spPr>
          <a:xfrm>
            <a:off x="4819291" y="3045126"/>
            <a:ext cx="7372709" cy="38128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081357-A70E-4F7C-88F0-6FCCB8FC74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7677"/>
            <a:ext cx="2029342" cy="6950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D20C931-B9FC-F414-EA71-A64926B63D4E}"/>
              </a:ext>
            </a:extLst>
          </p:cNvPr>
          <p:cNvGrpSpPr/>
          <p:nvPr userDrawn="1"/>
        </p:nvGrpSpPr>
        <p:grpSpPr>
          <a:xfrm>
            <a:off x="591331" y="5660303"/>
            <a:ext cx="3571094" cy="696048"/>
            <a:chOff x="591331" y="5741687"/>
            <a:chExt cx="3153544" cy="6146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55D66E3-2CCD-20E4-C48D-38CAAB50D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630" y="5877381"/>
              <a:ext cx="1137355" cy="3432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5D07B8-01D1-27A7-1337-6DBFFF129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331" y="5857217"/>
              <a:ext cx="1077737" cy="383602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996B20EC-8918-9308-955D-B84E8A36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12" y="5741687"/>
              <a:ext cx="614663" cy="6146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50324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CBEBDD-FEA8-4EDE-B739-04C332923356}"/>
              </a:ext>
            </a:extLst>
          </p:cNvPr>
          <p:cNvSpPr/>
          <p:nvPr/>
        </p:nvSpPr>
        <p:spPr>
          <a:xfrm>
            <a:off x="0" y="1"/>
            <a:ext cx="12192000" cy="621506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AB883F-B362-4F25-8395-FC5B22D13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75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39"/>
          <a:stretch/>
        </p:blipFill>
        <p:spPr>
          <a:xfrm>
            <a:off x="0" y="0"/>
            <a:ext cx="12192000" cy="623093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9FD1C2-E8D5-4CA1-BE88-F0F4A27149A2}"/>
              </a:ext>
            </a:extLst>
          </p:cNvPr>
          <p:cNvCxnSpPr>
            <a:cxnSpLocks/>
          </p:cNvCxnSpPr>
          <p:nvPr/>
        </p:nvCxnSpPr>
        <p:spPr>
          <a:xfrm>
            <a:off x="838200" y="1311275"/>
            <a:ext cx="10515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35"/>
            <a:ext cx="10515600" cy="990890"/>
          </a:xfrm>
        </p:spPr>
        <p:txBody>
          <a:bodyPr/>
          <a:lstStyle>
            <a:lvl1pPr algn="ctr">
              <a:defRPr sz="3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105"/>
            <a:ext cx="10515600" cy="468985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517B3-FBC0-4E27-893D-8381EBC26E56}"/>
              </a:ext>
            </a:extLst>
          </p:cNvPr>
          <p:cNvSpPr/>
          <p:nvPr/>
        </p:nvSpPr>
        <p:spPr>
          <a:xfrm>
            <a:off x="0" y="6215064"/>
            <a:ext cx="12192000" cy="642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486CA8-FAA2-33C1-442B-86849D48379E}"/>
              </a:ext>
            </a:extLst>
          </p:cNvPr>
          <p:cNvSpPr txBox="1">
            <a:spLocks/>
          </p:cNvSpPr>
          <p:nvPr userDrawn="1"/>
        </p:nvSpPr>
        <p:spPr>
          <a:xfrm>
            <a:off x="262544" y="6336228"/>
            <a:ext cx="57565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fld id="{584094F4-EDAE-4C9C-9C98-8AB766C00F39}" type="slidenum">
              <a:rPr lang="en-GB" altLang="en-US" sz="1200">
                <a:solidFill>
                  <a:schemeClr val="bg1">
                    <a:lumMod val="85000"/>
                  </a:schemeClr>
                </a:solidFill>
              </a:rPr>
              <a:pPr algn="l" eaLnBrk="1" hangingPunct="1"/>
              <a:t>‹#›</a:t>
            </a:fld>
            <a:endParaRPr lang="en-GB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7A66DB-9B69-DBAB-EC20-F81C24C00552}"/>
              </a:ext>
            </a:extLst>
          </p:cNvPr>
          <p:cNvSpPr/>
          <p:nvPr userDrawn="1"/>
        </p:nvSpPr>
        <p:spPr>
          <a:xfrm>
            <a:off x="797327" y="6426457"/>
            <a:ext cx="428212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(c) 2023 by Lagos Business School, subject to restrictions on the copyright notice page.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7045B6-E020-1915-4A53-E2CAD079C79D}"/>
              </a:ext>
            </a:extLst>
          </p:cNvPr>
          <p:cNvGrpSpPr/>
          <p:nvPr userDrawn="1"/>
        </p:nvGrpSpPr>
        <p:grpSpPr>
          <a:xfrm>
            <a:off x="6546138" y="6292911"/>
            <a:ext cx="4733498" cy="498072"/>
            <a:chOff x="6022263" y="6295433"/>
            <a:chExt cx="4733498" cy="49807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DC09945-F8D7-789C-E645-14AC1AF67B39}"/>
                </a:ext>
              </a:extLst>
            </p:cNvPr>
            <p:cNvGrpSpPr/>
            <p:nvPr userDrawn="1"/>
          </p:nvGrpSpPr>
          <p:grpSpPr>
            <a:xfrm>
              <a:off x="6022263" y="6360855"/>
              <a:ext cx="3885865" cy="367228"/>
              <a:chOff x="5498388" y="6334125"/>
              <a:chExt cx="4317172" cy="407988"/>
            </a:xfrm>
          </p:grpSpPr>
          <p:pic>
            <p:nvPicPr>
              <p:cNvPr id="21" name="Picture 7">
                <a:extLst>
                  <a:ext uri="{FF2B5EF4-FFF2-40B4-BE49-F238E27FC236}">
                    <a16:creationId xmlns:a16="http://schemas.microsoft.com/office/drawing/2014/main" id="{B933AA92-6854-6916-03E5-C27FF832C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8388" y="6334125"/>
                <a:ext cx="1343075" cy="407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DBD530D3-7E5B-5006-52C9-959694D0F3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568" y="6381750"/>
                <a:ext cx="1003445" cy="325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1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19DCC820-3242-BA55-BBDE-B1830A3C8F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5374" y="6389689"/>
                <a:ext cx="1170186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3DC7F940-0DC1-8C02-41B3-A2D45653F9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7689" y="6295433"/>
              <a:ext cx="498072" cy="49807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231682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CBEBDD-FEA8-4EDE-B739-04C332923356}"/>
              </a:ext>
            </a:extLst>
          </p:cNvPr>
          <p:cNvSpPr/>
          <p:nvPr/>
        </p:nvSpPr>
        <p:spPr>
          <a:xfrm>
            <a:off x="0" y="1"/>
            <a:ext cx="12192000" cy="621506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AB883F-B362-4F25-8395-FC5B22D13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75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39"/>
          <a:stretch/>
        </p:blipFill>
        <p:spPr>
          <a:xfrm>
            <a:off x="0" y="0"/>
            <a:ext cx="12192000" cy="623093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35"/>
            <a:ext cx="10515600" cy="990890"/>
          </a:xfrm>
        </p:spPr>
        <p:txBody>
          <a:bodyPr/>
          <a:lstStyle>
            <a:lvl1pPr algn="ctr">
              <a:defRPr sz="3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105"/>
            <a:ext cx="10515600" cy="468985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517B3-FBC0-4E27-893D-8381EBC26E56}"/>
              </a:ext>
            </a:extLst>
          </p:cNvPr>
          <p:cNvSpPr/>
          <p:nvPr/>
        </p:nvSpPr>
        <p:spPr>
          <a:xfrm>
            <a:off x="0" y="6215064"/>
            <a:ext cx="12192000" cy="642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D5B3F24-AA97-6222-F2D9-6D2A0095B533}"/>
              </a:ext>
            </a:extLst>
          </p:cNvPr>
          <p:cNvSpPr txBox="1">
            <a:spLocks/>
          </p:cNvSpPr>
          <p:nvPr userDrawn="1"/>
        </p:nvSpPr>
        <p:spPr>
          <a:xfrm>
            <a:off x="262544" y="6336228"/>
            <a:ext cx="57565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fld id="{584094F4-EDAE-4C9C-9C98-8AB766C00F39}" type="slidenum">
              <a:rPr lang="en-GB" altLang="en-US" sz="1200">
                <a:solidFill>
                  <a:schemeClr val="bg1">
                    <a:lumMod val="85000"/>
                  </a:schemeClr>
                </a:solidFill>
              </a:rPr>
              <a:pPr algn="l" eaLnBrk="1" hangingPunct="1"/>
              <a:t>‹#›</a:t>
            </a:fld>
            <a:endParaRPr lang="en-GB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F739CA-16DA-CDA1-20C8-B7026C216EC2}"/>
              </a:ext>
            </a:extLst>
          </p:cNvPr>
          <p:cNvSpPr/>
          <p:nvPr userDrawn="1"/>
        </p:nvSpPr>
        <p:spPr>
          <a:xfrm>
            <a:off x="797327" y="6426457"/>
            <a:ext cx="428212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i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(c) 2023 by Lagos Business School, subject to restrictions on the copyright notice page.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9DAE55-2870-F885-44B8-75C5DE28C2BF}"/>
              </a:ext>
            </a:extLst>
          </p:cNvPr>
          <p:cNvGrpSpPr/>
          <p:nvPr userDrawn="1"/>
        </p:nvGrpSpPr>
        <p:grpSpPr>
          <a:xfrm>
            <a:off x="6546138" y="6292911"/>
            <a:ext cx="4733498" cy="498072"/>
            <a:chOff x="6022263" y="6295433"/>
            <a:chExt cx="4733498" cy="49807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3CDE700-C19A-97D1-774F-500091329957}"/>
                </a:ext>
              </a:extLst>
            </p:cNvPr>
            <p:cNvGrpSpPr/>
            <p:nvPr userDrawn="1"/>
          </p:nvGrpSpPr>
          <p:grpSpPr>
            <a:xfrm>
              <a:off x="6022263" y="6360855"/>
              <a:ext cx="3885865" cy="367228"/>
              <a:chOff x="5498388" y="6334125"/>
              <a:chExt cx="4317172" cy="407988"/>
            </a:xfrm>
          </p:grpSpPr>
          <p:pic>
            <p:nvPicPr>
              <p:cNvPr id="20" name="Picture 7">
                <a:extLst>
                  <a:ext uri="{FF2B5EF4-FFF2-40B4-BE49-F238E27FC236}">
                    <a16:creationId xmlns:a16="http://schemas.microsoft.com/office/drawing/2014/main" id="{38D6CBE5-73BD-C43F-0ECA-781365BE5B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8388" y="6334125"/>
                <a:ext cx="1343075" cy="407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1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9FF76F0-6266-8BC1-458F-C8517EBA1C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568" y="6381750"/>
                <a:ext cx="1003445" cy="325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1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84A7B4CC-7EE2-282E-929C-6570DB297CE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5374" y="6389689"/>
                <a:ext cx="1170186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868E4B99-AD84-1E7F-B130-1AA573F9A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7689" y="6295433"/>
              <a:ext cx="498072" cy="49807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10539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of 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0DF4A5-A9EB-4E38-84CB-A6EDD5BEEE7D}"/>
              </a:ext>
            </a:extLst>
          </p:cNvPr>
          <p:cNvSpPr/>
          <p:nvPr userDrawn="1"/>
        </p:nvSpPr>
        <p:spPr>
          <a:xfrm>
            <a:off x="0" y="5339751"/>
            <a:ext cx="9906000" cy="151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C25E4-EF58-4F51-B658-018FAB47A09F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809018-D63B-4E82-B930-0B703532B93E}"/>
              </a:ext>
            </a:extLst>
          </p:cNvPr>
          <p:cNvSpPr txBox="1"/>
          <p:nvPr userDrawn="1"/>
        </p:nvSpPr>
        <p:spPr>
          <a:xfrm>
            <a:off x="865881" y="3322242"/>
            <a:ext cx="2649830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Presentation</a:t>
            </a:r>
            <a:r>
              <a:rPr lang="en-US" b="1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by: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9009D-8008-4E6A-90CF-0B480952CFED}"/>
              </a:ext>
            </a:extLst>
          </p:cNvPr>
          <p:cNvSpPr/>
          <p:nvPr userDrawn="1"/>
        </p:nvSpPr>
        <p:spPr>
          <a:xfrm>
            <a:off x="4648707" y="1056735"/>
            <a:ext cx="5627300" cy="4744529"/>
          </a:xfrm>
          <a:prstGeom prst="rect">
            <a:avLst/>
          </a:prstGeom>
          <a:solidFill>
            <a:srgbClr val="002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523AB3-BD43-4464-A5C6-8C04B42A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63" y="1747423"/>
            <a:ext cx="4689987" cy="1844906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0346E-4724-A95A-0221-0ED8DA041959}"/>
              </a:ext>
            </a:extLst>
          </p:cNvPr>
          <p:cNvSpPr txBox="1"/>
          <p:nvPr userDrawn="1"/>
        </p:nvSpPr>
        <p:spPr>
          <a:xfrm>
            <a:off x="666750" y="6264999"/>
            <a:ext cx="52959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(c) 2023 by Lagos Business School, subject to restrictions on the copyright notice page.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1873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2BAAE4-14FA-4F65-BADC-46EBA688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F8A7-650F-4CD3-A13E-8B5BE98D69B6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12C047-43AF-4EB8-A517-2E8D1F30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C304E2-958B-4473-ACF7-7AE2A142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2051-5ABA-40A7-B2B6-CC047DC180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290840"/>
      </p:ext>
    </p:extLst>
  </p:cSld>
  <p:clrMapOvr>
    <a:masterClrMapping/>
  </p:clrMapOvr>
  <p:transition spd="slow"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08D178-7F88-4D4C-9DCD-6F84AD0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06AB-8872-4DC8-9DDC-56CE1BDA7A13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185192-EBD7-4C29-9DD3-ED8C473F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696D04-3CF2-4DE8-8E1A-BD5D0D57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17A50-38FD-46C3-92A3-C2D0DEC1228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4989540"/>
      </p:ext>
    </p:extLst>
  </p:cSld>
  <p:clrMapOvr>
    <a:masterClrMapping/>
  </p:clrMapOvr>
  <p:transition spd="slow"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53DC6A-75B2-431A-9D46-B14F8BC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B679CF-5CEE-4905-97B2-C5DD3733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73B43-D2C7-45C9-B484-39BC952E849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ABEFFE-BCD3-4C57-ADC3-907FF35D59BC}"/>
              </a:ext>
            </a:extLst>
          </p:cNvPr>
          <p:cNvSpPr/>
          <p:nvPr userDrawn="1"/>
        </p:nvSpPr>
        <p:spPr>
          <a:xfrm>
            <a:off x="6004560" y="0"/>
            <a:ext cx="61874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2E723C-C77C-45D8-86AC-BD4F0F195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934F8-3B2A-4747-B6F4-7F2CC7E76E42}"/>
              </a:ext>
            </a:extLst>
          </p:cNvPr>
          <p:cNvSpPr txBox="1"/>
          <p:nvPr userDrawn="1"/>
        </p:nvSpPr>
        <p:spPr>
          <a:xfrm>
            <a:off x="616340" y="3264473"/>
            <a:ext cx="401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content of this document is protected by Nigeria and International Copyright laws. Reproduction and distribution of this document without the written permission of Lagos Business School is prohibited.</a:t>
            </a:r>
          </a:p>
          <a:p>
            <a:endParaRPr lang="en-U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 2023 Lagos Business School. All rights Reserved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6135F-FC32-4F0D-A972-8D81EF8B7BEB}"/>
              </a:ext>
            </a:extLst>
          </p:cNvPr>
          <p:cNvSpPr txBox="1"/>
          <p:nvPr userDrawn="1"/>
        </p:nvSpPr>
        <p:spPr>
          <a:xfrm>
            <a:off x="616340" y="2829365"/>
            <a:ext cx="258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Notice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2146D7-7038-459C-B43A-DD0C6E675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40" y="1143692"/>
            <a:ext cx="1582406" cy="541981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213A16-5E42-21DD-D524-20B9664C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A143-0C56-41CE-B41F-7140C6A94F6B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6A8FB5-F1CE-63DF-EFD0-977727F8CDEF}"/>
              </a:ext>
            </a:extLst>
          </p:cNvPr>
          <p:cNvSpPr/>
          <p:nvPr userDrawn="1"/>
        </p:nvSpPr>
        <p:spPr>
          <a:xfrm>
            <a:off x="616340" y="5478671"/>
            <a:ext cx="3622285" cy="75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C77068-4D60-A99F-B65A-4DE4DC458BE7}"/>
              </a:ext>
            </a:extLst>
          </p:cNvPr>
          <p:cNvGrpSpPr/>
          <p:nvPr userDrawn="1"/>
        </p:nvGrpSpPr>
        <p:grpSpPr>
          <a:xfrm>
            <a:off x="840323" y="5544563"/>
            <a:ext cx="3174319" cy="618712"/>
            <a:chOff x="591331" y="5741687"/>
            <a:chExt cx="3153544" cy="61466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D465C05-724F-EEB0-74DD-63DC2B334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630" y="5877381"/>
              <a:ext cx="1137355" cy="3432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E98873-A144-D316-3CB8-37B9F8466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331" y="5857217"/>
              <a:ext cx="1077737" cy="383602"/>
            </a:xfrm>
            <a:prstGeom prst="rect">
              <a:avLst/>
            </a:prstGeom>
          </p:spPr>
        </p:pic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95B11C58-0895-5508-2056-9A2B6A5B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12" y="5741687"/>
              <a:ext cx="614663" cy="6146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146185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1.45833E-6 0.2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3EDC36-4C41-48B9-A0DB-F800508E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BBEA-0367-4A8D-AF3B-444E896FFAD2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3A0DE-F76E-410E-A2A0-211B1AB6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E8720E-E18A-4AC0-9E3A-17635239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5D76C-F045-4D14-9AF6-F1FDE268F1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7184682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88A8B5-7FBA-44CA-8A9F-4309FACA7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E6ED9F-4321-45D0-84CD-03E0227C4168}"/>
              </a:ext>
            </a:extLst>
          </p:cNvPr>
          <p:cNvSpPr/>
          <p:nvPr userDrawn="1"/>
        </p:nvSpPr>
        <p:spPr>
          <a:xfrm>
            <a:off x="-2" y="1716658"/>
            <a:ext cx="6581672" cy="3812874"/>
          </a:xfrm>
          <a:prstGeom prst="rect">
            <a:avLst/>
          </a:prstGeom>
          <a:solidFill>
            <a:srgbClr val="01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1C1169-94F0-45A8-953A-BF00ACD90C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75" y="432187"/>
            <a:ext cx="2029342" cy="695059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F6C2F9F-DEE5-48ED-812B-47D8947207A9}"/>
              </a:ext>
            </a:extLst>
          </p:cNvPr>
          <p:cNvSpPr txBox="1">
            <a:spLocks/>
          </p:cNvSpPr>
          <p:nvPr userDrawn="1"/>
        </p:nvSpPr>
        <p:spPr>
          <a:xfrm>
            <a:off x="977175" y="6184782"/>
            <a:ext cx="5931625" cy="4312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(c) 2023 by </a:t>
            </a:r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Lagos</a:t>
            </a: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Business</a:t>
            </a:r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School, subject to restrictions on the copyright notice page.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04C5245-F306-41D4-8ED4-FF033BE7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75" y="2464020"/>
            <a:ext cx="3791186" cy="990890"/>
          </a:xfr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E430A9-AEA0-790D-D59C-EE0CE3F47219}"/>
              </a:ext>
            </a:extLst>
          </p:cNvPr>
          <p:cNvSpPr/>
          <p:nvPr userDrawn="1"/>
        </p:nvSpPr>
        <p:spPr>
          <a:xfrm>
            <a:off x="8677275" y="6127596"/>
            <a:ext cx="3514725" cy="75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16CD38-B915-E081-524A-8128724CD37A}"/>
              </a:ext>
            </a:extLst>
          </p:cNvPr>
          <p:cNvGrpSpPr/>
          <p:nvPr userDrawn="1"/>
        </p:nvGrpSpPr>
        <p:grpSpPr>
          <a:xfrm>
            <a:off x="9023379" y="6227773"/>
            <a:ext cx="2822516" cy="550141"/>
            <a:chOff x="591331" y="5741687"/>
            <a:chExt cx="3153544" cy="6146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863E7C-324F-6AC4-2572-CFE1F1E93A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630" y="5877381"/>
              <a:ext cx="1137355" cy="3432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DBCF8E-D1D2-B34F-0585-78963A04A7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331" y="5857217"/>
              <a:ext cx="1077737" cy="383602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D6F52A4D-EA31-7BB3-FAD8-08AD3A570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12" y="5741687"/>
              <a:ext cx="614663" cy="6146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87450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DC81DA-9F8B-4F73-BB5E-1238CD5D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E673-B8FB-46CB-98E4-67DF261AE340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D681B7-EEEF-46A6-B0C9-EC26E53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8B75ED-E68C-496A-9802-5964547E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47655-3765-45DA-B8DB-3CEEE78E8C6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30588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3">
  <p:cSld name="1_Title Slide 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/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5/30/2024</a:t>
            </a:r>
            <a:endParaRPr sz="1200" dirty="0">
              <a:solidFill>
                <a:srgbClr val="89898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4" name="Google Shape;304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305" name="Google Shape;305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/>
          <p:nvPr/>
        </p:nvSpPr>
        <p:spPr>
          <a:xfrm>
            <a:off x="0" y="5339751"/>
            <a:ext cx="6096000" cy="1518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07" name="Google Shape;307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07677"/>
            <a:ext cx="2029342" cy="69505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>
            <a:spLocks noGrp="1"/>
          </p:cNvSpPr>
          <p:nvPr>
            <p:ph type="pic" idx="2"/>
          </p:nvPr>
        </p:nvSpPr>
        <p:spPr>
          <a:xfrm>
            <a:off x="4906963" y="0"/>
            <a:ext cx="72850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09" name="Google Shape;309;p23"/>
          <p:cNvSpPr txBox="1">
            <a:spLocks noGrp="1"/>
          </p:cNvSpPr>
          <p:nvPr>
            <p:ph type="title"/>
          </p:nvPr>
        </p:nvSpPr>
        <p:spPr>
          <a:xfrm>
            <a:off x="838201" y="1654428"/>
            <a:ext cx="4495800" cy="187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"/>
              <a:buNone/>
              <a:defRPr sz="4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body" idx="1"/>
          </p:nvPr>
        </p:nvSpPr>
        <p:spPr>
          <a:xfrm>
            <a:off x="845097" y="3661918"/>
            <a:ext cx="4495800" cy="131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1" name="Google Shape;311;p23"/>
          <p:cNvGrpSpPr/>
          <p:nvPr/>
        </p:nvGrpSpPr>
        <p:grpSpPr>
          <a:xfrm>
            <a:off x="511927" y="5758370"/>
            <a:ext cx="4441073" cy="778595"/>
            <a:chOff x="591331" y="5612651"/>
            <a:chExt cx="5502796" cy="964733"/>
          </a:xfrm>
        </p:grpSpPr>
        <p:grpSp>
          <p:nvGrpSpPr>
            <p:cNvPr id="312" name="Google Shape;312;p23"/>
            <p:cNvGrpSpPr/>
            <p:nvPr/>
          </p:nvGrpSpPr>
          <p:grpSpPr>
            <a:xfrm>
              <a:off x="591331" y="5660303"/>
              <a:ext cx="3571094" cy="696048"/>
              <a:chOff x="591331" y="5741687"/>
              <a:chExt cx="3153544" cy="614663"/>
            </a:xfrm>
          </p:grpSpPr>
          <p:pic>
            <p:nvPicPr>
              <p:cNvPr id="313" name="Google Shape;313;p23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70630" y="5877381"/>
                <a:ext cx="1137355" cy="343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4" name="Google Shape;314;p23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31" y="5857217"/>
                <a:ext cx="1077737" cy="3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5" name="Google Shape;315;p23" descr="Logo&#10;&#10;Description automatically generated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0212" y="5741687"/>
                <a:ext cx="614663" cy="614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6" name="Google Shape;316;p23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8011" y="5612651"/>
              <a:ext cx="1936116" cy="9647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1AC4CC-34EF-4582-B981-609FB320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1CD8-F7C4-4D00-94CA-BA73E43B6DA5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69638-A5C6-4BF0-AEB8-983638A4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ED12B8-0DF3-42CC-BDBE-814297DE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CDBA-6F86-4339-884A-0021E08DC4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905410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E162A-C3C0-42C9-ADA5-DED326D7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A776-134E-4A1E-9764-B5A98DFEEB9B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9385-CD16-4B4D-B583-4FB78EDF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2C67-6D3A-4ACE-9075-4328F14D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8CDF1-7A1A-41A7-A231-0895167EEA4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226750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06EA-814A-46F2-B7A2-4D122680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1052-FB6F-4277-B524-212B01395360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D48ED-036E-4B39-9190-0F4D627F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F8F8-EBAF-47A1-95CE-30C5A272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8987-97D4-49D0-97FD-21551AB350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3240185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/>
        </p:nvSpPr>
        <p:spPr>
          <a:xfrm>
            <a:off x="481467" y="311233"/>
            <a:ext cx="5473600" cy="7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Customer Journey Map</a:t>
            </a:r>
            <a:endParaRPr sz="3600" b="1" dirty="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71034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A7B17"/>
          </p15:clr>
        </p15:guide>
        <p15:guide id="2" orient="horz" pos="259">
          <p15:clr>
            <a:srgbClr val="FA7B17"/>
          </p15:clr>
        </p15:guide>
        <p15:guide id="3" orient="horz" pos="2972">
          <p15:clr>
            <a:srgbClr val="FA7B17"/>
          </p15:clr>
        </p15:guide>
        <p15:guide id="4" pos="5472">
          <p15:clr>
            <a:srgbClr val="FA7B17"/>
          </p15:clr>
        </p15:guide>
        <p15:guide id="5" pos="2880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To insert your own icons*: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Insert</a:t>
              </a:r>
              <a:r>
                <a:rPr lang="en-US" sz="1400" dirty="0">
                  <a:solidFill>
                    <a:schemeClr val="accent2">
                      <a:lumMod val="50000"/>
                    </a:schemeClr>
                  </a:solidFill>
                </a:rPr>
                <a:t> &gt;&gt; </a:t>
              </a:r>
              <a:r>
                <a:rPr lang="en-US" sz="1400" b="1" dirty="0">
                  <a:solidFill>
                    <a:schemeClr val="accent2">
                      <a:lumMod val="50000"/>
                    </a:schemeClr>
                  </a:solidFill>
                </a:rPr>
                <a:t>Icons</a:t>
              </a:r>
            </a:p>
            <a:p>
              <a:endParaRPr lang="en-US" sz="1400" dirty="0">
                <a:solidFill>
                  <a:schemeClr val="accent2">
                    <a:lumMod val="50000"/>
                  </a:schemeClr>
                </a:solidFill>
              </a:endParaRPr>
            </a:p>
            <a:p>
              <a:r>
                <a:rPr lang="en-US" sz="1200" i="1" dirty="0">
                  <a:solidFill>
                    <a:schemeClr val="accent2">
                      <a:lumMod val="50000"/>
                    </a:schemeClr>
                  </a:solidFill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090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329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4771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3A1CAE-FFA8-4194-BA76-FA306685901B}"/>
              </a:ext>
            </a:extLst>
          </p:cNvPr>
          <p:cNvSpPr txBox="1">
            <a:spLocks/>
          </p:cNvSpPr>
          <p:nvPr/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369A89-7577-4DD7-81AC-AB9669813D50}" type="datetimeFigureOut">
              <a:rPr lang="en-US" sz="1200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11/11/25</a:t>
            </a:fld>
            <a:endParaRPr lang="en-US" sz="120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DFA9308-1F18-4857-8E53-B8C183CC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D35FB1-56C8-46E7-82A0-2B38393EF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910668-3645-4C65-8342-081BA9C86B6C}"/>
              </a:ext>
            </a:extLst>
          </p:cNvPr>
          <p:cNvSpPr/>
          <p:nvPr userDrawn="1"/>
        </p:nvSpPr>
        <p:spPr>
          <a:xfrm>
            <a:off x="0" y="5339751"/>
            <a:ext cx="9906000" cy="151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0EBAC1C-4EA3-4430-ACF8-58C4B2A07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139" y="3468393"/>
            <a:ext cx="5755193" cy="99089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599D40D-4D88-4496-B06F-9F26BDBB09D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809"/>
            <a:ext cx="12192000" cy="53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CEE70BE-8F80-4B39-831E-9BEC79441EDD}"/>
              </a:ext>
            </a:extLst>
          </p:cNvPr>
          <p:cNvSpPr/>
          <p:nvPr userDrawn="1"/>
        </p:nvSpPr>
        <p:spPr>
          <a:xfrm>
            <a:off x="4819291" y="3045126"/>
            <a:ext cx="7372709" cy="38128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081357-A70E-4F7C-88F0-6FCCB8FC74E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07677"/>
            <a:ext cx="2029342" cy="6950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472282-AE05-08A5-A907-7737B1F1C7B0}"/>
              </a:ext>
            </a:extLst>
          </p:cNvPr>
          <p:cNvGrpSpPr/>
          <p:nvPr userDrawn="1"/>
        </p:nvGrpSpPr>
        <p:grpSpPr>
          <a:xfrm>
            <a:off x="591331" y="5660303"/>
            <a:ext cx="3571094" cy="696048"/>
            <a:chOff x="591331" y="5741687"/>
            <a:chExt cx="3153544" cy="61466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B77B2C-A4A3-7D35-F673-DDC2ECAE99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630" y="5877381"/>
              <a:ext cx="1137355" cy="34327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BA9A39-3155-D763-1D56-F1D8F3A3D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331" y="5857217"/>
              <a:ext cx="1077737" cy="383602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A5D408CF-AA66-0A92-862B-07F3540E9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12" y="5741687"/>
              <a:ext cx="614663" cy="6146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58559317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CBEBDD-FEA8-4EDE-B739-04C332923356}"/>
              </a:ext>
            </a:extLst>
          </p:cNvPr>
          <p:cNvSpPr/>
          <p:nvPr/>
        </p:nvSpPr>
        <p:spPr>
          <a:xfrm>
            <a:off x="0" y="1"/>
            <a:ext cx="12192000" cy="621506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AB883F-B362-4F25-8395-FC5B22D13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75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39"/>
          <a:stretch/>
        </p:blipFill>
        <p:spPr>
          <a:xfrm>
            <a:off x="0" y="0"/>
            <a:ext cx="12192000" cy="623093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9FD1C2-E8D5-4CA1-BE88-F0F4A27149A2}"/>
              </a:ext>
            </a:extLst>
          </p:cNvPr>
          <p:cNvCxnSpPr>
            <a:cxnSpLocks/>
          </p:cNvCxnSpPr>
          <p:nvPr/>
        </p:nvCxnSpPr>
        <p:spPr>
          <a:xfrm>
            <a:off x="838200" y="1311275"/>
            <a:ext cx="1051560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35"/>
            <a:ext cx="10515600" cy="990890"/>
          </a:xfrm>
        </p:spPr>
        <p:txBody>
          <a:bodyPr/>
          <a:lstStyle>
            <a:lvl1pPr algn="ctr">
              <a:defRPr sz="3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105"/>
            <a:ext cx="10515600" cy="468985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517B3-FBC0-4E27-893D-8381EBC26E56}"/>
              </a:ext>
            </a:extLst>
          </p:cNvPr>
          <p:cNvSpPr/>
          <p:nvPr/>
        </p:nvSpPr>
        <p:spPr>
          <a:xfrm>
            <a:off x="0" y="6215064"/>
            <a:ext cx="12192000" cy="642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F19751-5133-44A5-8C8F-3E831E71AECA}"/>
              </a:ext>
            </a:extLst>
          </p:cNvPr>
          <p:cNvSpPr txBox="1">
            <a:spLocks/>
          </p:cNvSpPr>
          <p:nvPr/>
        </p:nvSpPr>
        <p:spPr>
          <a:xfrm>
            <a:off x="262544" y="6336228"/>
            <a:ext cx="57565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fld id="{584094F4-EDAE-4C9C-9C98-8AB766C00F39}" type="slidenum">
              <a:rPr lang="en-GB" altLang="en-US" sz="1200">
                <a:solidFill>
                  <a:schemeClr val="bg1">
                    <a:lumMod val="85000"/>
                  </a:schemeClr>
                </a:solidFill>
              </a:rPr>
              <a:pPr algn="l" eaLnBrk="1" hangingPunct="1"/>
              <a:t>‹#›</a:t>
            </a:fld>
            <a:endParaRPr lang="en-GB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7B473-6D3E-4E53-821B-B5F3BB4E52BA}"/>
              </a:ext>
            </a:extLst>
          </p:cNvPr>
          <p:cNvSpPr/>
          <p:nvPr userDrawn="1"/>
        </p:nvSpPr>
        <p:spPr>
          <a:xfrm>
            <a:off x="785174" y="6334125"/>
            <a:ext cx="3342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(c) 2023 by Lagos Business School, subject to restrictions on the copyright notice page.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44B413-AF88-F9DE-E007-BB64318B6413}"/>
              </a:ext>
            </a:extLst>
          </p:cNvPr>
          <p:cNvGrpSpPr/>
          <p:nvPr userDrawn="1"/>
        </p:nvGrpSpPr>
        <p:grpSpPr>
          <a:xfrm>
            <a:off x="6546138" y="6292911"/>
            <a:ext cx="4733498" cy="498072"/>
            <a:chOff x="6022263" y="6295433"/>
            <a:chExt cx="4733498" cy="4980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CC9000C-920A-1C3F-B1C7-28374523A1FE}"/>
                </a:ext>
              </a:extLst>
            </p:cNvPr>
            <p:cNvGrpSpPr/>
            <p:nvPr userDrawn="1"/>
          </p:nvGrpSpPr>
          <p:grpSpPr>
            <a:xfrm>
              <a:off x="6022263" y="6360855"/>
              <a:ext cx="3885865" cy="367228"/>
              <a:chOff x="5498388" y="6334125"/>
              <a:chExt cx="4317172" cy="407988"/>
            </a:xfrm>
          </p:grpSpPr>
          <p:pic>
            <p:nvPicPr>
              <p:cNvPr id="16" name="Picture 7">
                <a:extLst>
                  <a:ext uri="{FF2B5EF4-FFF2-40B4-BE49-F238E27FC236}">
                    <a16:creationId xmlns:a16="http://schemas.microsoft.com/office/drawing/2014/main" id="{33516FEA-03AA-492E-D018-23F14732D9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8388" y="6334125"/>
                <a:ext cx="1343075" cy="407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97D2E5B-E3F3-38A3-72DF-6AE1898AF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568" y="6381750"/>
                <a:ext cx="1003445" cy="325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C90AFB09-A0DD-8F44-2F94-3967459DD6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5374" y="6389689"/>
                <a:ext cx="1170186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2954F6CC-54A7-AD3F-580B-FFF8482AD7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7689" y="6295433"/>
              <a:ext cx="498072" cy="49807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8209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CBEBDD-FEA8-4EDE-B739-04C332923356}"/>
              </a:ext>
            </a:extLst>
          </p:cNvPr>
          <p:cNvSpPr/>
          <p:nvPr/>
        </p:nvSpPr>
        <p:spPr>
          <a:xfrm>
            <a:off x="0" y="1"/>
            <a:ext cx="12192000" cy="621506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AB883F-B362-4F25-8395-FC5B22D13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75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39"/>
          <a:stretch/>
        </p:blipFill>
        <p:spPr>
          <a:xfrm>
            <a:off x="0" y="0"/>
            <a:ext cx="12192000" cy="6230938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535"/>
            <a:ext cx="10515600" cy="990890"/>
          </a:xfrm>
        </p:spPr>
        <p:txBody>
          <a:bodyPr/>
          <a:lstStyle>
            <a:lvl1pPr algn="ctr">
              <a:defRPr sz="36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7105"/>
            <a:ext cx="10515600" cy="4689858"/>
          </a:xfrm>
        </p:spPr>
        <p:txBody>
          <a:bodyPr/>
          <a:lstStyle>
            <a:lvl1pPr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517B3-FBC0-4E27-893D-8381EBC26E56}"/>
              </a:ext>
            </a:extLst>
          </p:cNvPr>
          <p:cNvSpPr/>
          <p:nvPr/>
        </p:nvSpPr>
        <p:spPr>
          <a:xfrm>
            <a:off x="0" y="6215064"/>
            <a:ext cx="12192000" cy="6429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F19751-5133-44A5-8C8F-3E831E71AECA}"/>
              </a:ext>
            </a:extLst>
          </p:cNvPr>
          <p:cNvSpPr txBox="1">
            <a:spLocks/>
          </p:cNvSpPr>
          <p:nvPr/>
        </p:nvSpPr>
        <p:spPr>
          <a:xfrm>
            <a:off x="262544" y="6336228"/>
            <a:ext cx="57565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fld id="{584094F4-EDAE-4C9C-9C98-8AB766C00F39}" type="slidenum">
              <a:rPr lang="en-GB" altLang="en-US" sz="1200">
                <a:solidFill>
                  <a:schemeClr val="bg1">
                    <a:lumMod val="85000"/>
                  </a:schemeClr>
                </a:solidFill>
              </a:rPr>
              <a:pPr algn="l" eaLnBrk="1" hangingPunct="1"/>
              <a:t>‹#›</a:t>
            </a:fld>
            <a:endParaRPr lang="en-GB" alt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7B473-6D3E-4E53-821B-B5F3BB4E52BA}"/>
              </a:ext>
            </a:extLst>
          </p:cNvPr>
          <p:cNvSpPr/>
          <p:nvPr userDrawn="1"/>
        </p:nvSpPr>
        <p:spPr>
          <a:xfrm>
            <a:off x="785174" y="6334125"/>
            <a:ext cx="3342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(c) 2023 by Lagos Business School, subject to restrictions on the copyright notice page.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D312DF-A501-A99E-B6A9-D6642FAF6BDA}"/>
              </a:ext>
            </a:extLst>
          </p:cNvPr>
          <p:cNvGrpSpPr/>
          <p:nvPr userDrawn="1"/>
        </p:nvGrpSpPr>
        <p:grpSpPr>
          <a:xfrm>
            <a:off x="6546138" y="6292911"/>
            <a:ext cx="4733498" cy="498072"/>
            <a:chOff x="6022263" y="6295433"/>
            <a:chExt cx="4733498" cy="4980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3F41D0-5A52-8349-18AE-D3A73988B5A4}"/>
                </a:ext>
              </a:extLst>
            </p:cNvPr>
            <p:cNvGrpSpPr/>
            <p:nvPr userDrawn="1"/>
          </p:nvGrpSpPr>
          <p:grpSpPr>
            <a:xfrm>
              <a:off x="6022263" y="6360855"/>
              <a:ext cx="3885865" cy="367228"/>
              <a:chOff x="5498388" y="6334125"/>
              <a:chExt cx="4317172" cy="407988"/>
            </a:xfrm>
          </p:grpSpPr>
          <p:pic>
            <p:nvPicPr>
              <p:cNvPr id="15" name="Picture 7">
                <a:extLst>
                  <a:ext uri="{FF2B5EF4-FFF2-40B4-BE49-F238E27FC236}">
                    <a16:creationId xmlns:a16="http://schemas.microsoft.com/office/drawing/2014/main" id="{4F4D4405-DBD5-634D-F81A-81C757D421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8388" y="6334125"/>
                <a:ext cx="1343075" cy="407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0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37E484D-D25F-5943-3E56-51F16C0E08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3568" y="6381750"/>
                <a:ext cx="1003445" cy="325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E670DC7-7839-6F8B-DE43-46EECB457D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5374" y="6389689"/>
                <a:ext cx="1170186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02B9C0E5-52A3-991B-E20D-302B47F19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7689" y="6295433"/>
              <a:ext cx="498072" cy="49807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290888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>
            <a:spLocks noGrp="1"/>
          </p:cNvSpPr>
          <p:nvPr>
            <p:ph type="pic" idx="2"/>
          </p:nvPr>
        </p:nvSpPr>
        <p:spPr>
          <a:xfrm>
            <a:off x="3800470" y="4481"/>
            <a:ext cx="4591060" cy="2052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19" name="Google Shape;319;p24"/>
          <p:cNvSpPr>
            <a:spLocks noGrp="1"/>
          </p:cNvSpPr>
          <p:nvPr>
            <p:ph type="pic" idx="3"/>
          </p:nvPr>
        </p:nvSpPr>
        <p:spPr>
          <a:xfrm>
            <a:off x="3800470" y="2117584"/>
            <a:ext cx="4591060" cy="2052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20" name="Google Shape;320;p24"/>
          <p:cNvSpPr>
            <a:spLocks noGrp="1"/>
          </p:cNvSpPr>
          <p:nvPr>
            <p:ph type="pic" idx="4"/>
          </p:nvPr>
        </p:nvSpPr>
        <p:spPr>
          <a:xfrm>
            <a:off x="3800470" y="4230688"/>
            <a:ext cx="4591060" cy="1990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21" name="Google Shape;321;p24"/>
          <p:cNvSpPr/>
          <p:nvPr/>
        </p:nvSpPr>
        <p:spPr>
          <a:xfrm>
            <a:off x="0" y="-6981"/>
            <a:ext cx="3800470" cy="623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8391530" y="-6981"/>
            <a:ext cx="3783980" cy="623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3" name="Google Shape;323;p24"/>
          <p:cNvSpPr txBox="1">
            <a:spLocks noGrp="1"/>
          </p:cNvSpPr>
          <p:nvPr>
            <p:ph type="body" idx="1"/>
          </p:nvPr>
        </p:nvSpPr>
        <p:spPr>
          <a:xfrm>
            <a:off x="261938" y="228600"/>
            <a:ext cx="3259137" cy="58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body" idx="5"/>
          </p:nvPr>
        </p:nvSpPr>
        <p:spPr>
          <a:xfrm>
            <a:off x="8625356" y="228600"/>
            <a:ext cx="3259137" cy="58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6" name="Google Shape;326;p24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me of 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0DF4A5-A9EB-4E38-84CB-A6EDD5BEEE7D}"/>
              </a:ext>
            </a:extLst>
          </p:cNvPr>
          <p:cNvSpPr/>
          <p:nvPr userDrawn="1"/>
        </p:nvSpPr>
        <p:spPr>
          <a:xfrm>
            <a:off x="0" y="5339751"/>
            <a:ext cx="9906000" cy="1518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BC25E4-EF58-4F51-B658-018FAB47A09F}"/>
              </a:ext>
            </a:extLst>
          </p:cNvPr>
          <p:cNvSpPr/>
          <p:nvPr userDrawn="1"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809018-D63B-4E82-B930-0B703532B93E}"/>
              </a:ext>
            </a:extLst>
          </p:cNvPr>
          <p:cNvSpPr txBox="1"/>
          <p:nvPr userDrawn="1"/>
        </p:nvSpPr>
        <p:spPr>
          <a:xfrm>
            <a:off x="865881" y="3322242"/>
            <a:ext cx="2649830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Presentation</a:t>
            </a:r>
            <a:r>
              <a:rPr lang="en-US" b="1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by: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9009D-8008-4E6A-90CF-0B480952CFED}"/>
              </a:ext>
            </a:extLst>
          </p:cNvPr>
          <p:cNvSpPr/>
          <p:nvPr userDrawn="1"/>
        </p:nvSpPr>
        <p:spPr>
          <a:xfrm>
            <a:off x="4648707" y="1056735"/>
            <a:ext cx="5627300" cy="4744529"/>
          </a:xfrm>
          <a:prstGeom prst="rect">
            <a:avLst/>
          </a:prstGeom>
          <a:solidFill>
            <a:srgbClr val="002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ABC42A24-907B-4476-84E1-8CA41047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5880" y="6261448"/>
            <a:ext cx="3782827" cy="365125"/>
          </a:xfrm>
        </p:spPr>
        <p:txBody>
          <a:bodyPr/>
          <a:lstStyle>
            <a:lvl1pPr>
              <a:defRPr sz="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Copyright (c) 2023 by Lagos Business School, subject to restrictions on the copyright notice page.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523AB3-BD43-4464-A5C6-8C04B42A6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363" y="1747423"/>
            <a:ext cx="4689987" cy="1844906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581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2BAAE4-14FA-4F65-BADC-46EBA688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F8A7-650F-4CD3-A13E-8B5BE98D69B6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C12C047-43AF-4EB8-A517-2E8D1F30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C304E2-958B-4473-ACF7-7AE2A142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D2051-5ABA-40A7-B2B6-CC047DC18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743522"/>
      </p:ext>
    </p:extLst>
  </p:cSld>
  <p:clrMapOvr>
    <a:masterClrMapping/>
  </p:clrMapOvr>
  <p:transition spd="slow">
    <p:push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108D178-7F88-4D4C-9DCD-6F84AD0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906AB-8872-4DC8-9DDC-56CE1BDA7A13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185192-EBD7-4C29-9DD3-ED8C473F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696D04-3CF2-4DE8-8E1A-BD5D0D57F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17A50-38FD-46C3-92A3-C2D0DEC12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120905"/>
      </p:ext>
    </p:extLst>
  </p:cSld>
  <p:clrMapOvr>
    <a:masterClrMapping/>
  </p:clrMapOvr>
  <p:transition spd="slow">
    <p:push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4867323-7F28-490B-8BB5-417DE8E5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3A143-0C56-41CE-B41F-7140C6A94F6B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53DC6A-75B2-431A-9D46-B14F8BC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9B679CF-5CEE-4905-97B2-C5DD3733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73B43-D2C7-45C9-B484-39BC952E84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ABEFFE-BCD3-4C57-ADC3-907FF35D59BC}"/>
              </a:ext>
            </a:extLst>
          </p:cNvPr>
          <p:cNvSpPr/>
          <p:nvPr userDrawn="1"/>
        </p:nvSpPr>
        <p:spPr>
          <a:xfrm>
            <a:off x="6004560" y="0"/>
            <a:ext cx="618744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2E723C-C77C-45D8-86AC-BD4F0F195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934F8-3B2A-4747-B6F4-7F2CC7E76E42}"/>
              </a:ext>
            </a:extLst>
          </p:cNvPr>
          <p:cNvSpPr txBox="1"/>
          <p:nvPr userDrawn="1"/>
        </p:nvSpPr>
        <p:spPr>
          <a:xfrm>
            <a:off x="616340" y="3264473"/>
            <a:ext cx="401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content of this document is protected by Nigeria and International Copyright laws. Reproduction and distribution of this document without the written permission of Lagos Business School is prohibited.</a:t>
            </a:r>
          </a:p>
          <a:p>
            <a:endParaRPr lang="en-US" sz="11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 2023 Lagos Business School. All rights Reserved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6135F-FC32-4F0D-A972-8D81EF8B7BEB}"/>
              </a:ext>
            </a:extLst>
          </p:cNvPr>
          <p:cNvSpPr txBox="1"/>
          <p:nvPr userDrawn="1"/>
        </p:nvSpPr>
        <p:spPr>
          <a:xfrm>
            <a:off x="616340" y="2829365"/>
            <a:ext cx="258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Notice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2146D7-7038-459C-B43A-DD0C6E675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40" y="1143692"/>
            <a:ext cx="1582406" cy="5419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0777F7-3767-48CD-2A34-AB07B9F830AF}"/>
              </a:ext>
            </a:extLst>
          </p:cNvPr>
          <p:cNvSpPr/>
          <p:nvPr userDrawn="1"/>
        </p:nvSpPr>
        <p:spPr>
          <a:xfrm>
            <a:off x="616340" y="5478671"/>
            <a:ext cx="3622285" cy="75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10525F-F296-23F9-73E2-07EE1E8E1297}"/>
              </a:ext>
            </a:extLst>
          </p:cNvPr>
          <p:cNvGrpSpPr/>
          <p:nvPr userDrawn="1"/>
        </p:nvGrpSpPr>
        <p:grpSpPr>
          <a:xfrm>
            <a:off x="840323" y="5544563"/>
            <a:ext cx="3174319" cy="618712"/>
            <a:chOff x="591331" y="5741687"/>
            <a:chExt cx="3153544" cy="6146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BDFCCB-AA82-7417-B335-5425AEBC33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630" y="5877381"/>
              <a:ext cx="1137355" cy="34327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85BBEE-DB36-CDC6-E03E-ADDB3320A1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331" y="5857217"/>
              <a:ext cx="1077737" cy="383602"/>
            </a:xfrm>
            <a:prstGeom prst="rect">
              <a:avLst/>
            </a:prstGeom>
          </p:spPr>
        </p:pic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85141A45-27E0-5DC2-087F-46F6A9AAE6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12" y="5741687"/>
              <a:ext cx="614663" cy="6146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170624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3EDC36-4C41-48B9-A0DB-F800508E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BBEA-0367-4A8D-AF3B-444E896FFAD2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3A0DE-F76E-410E-A2A0-211B1AB6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E8720E-E18A-4AC0-9E3A-17635239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5D76C-F045-4D14-9AF6-F1FDE268F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257772"/>
      </p:ext>
    </p:extLst>
  </p:cSld>
  <p:clrMapOvr>
    <a:masterClrMapping/>
  </p:clrMapOvr>
  <p:transition spd="slow">
    <p:push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988A8B5-7FBA-44CA-8A9F-4309FACA73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E6ED9F-4321-45D0-84CD-03E0227C4168}"/>
              </a:ext>
            </a:extLst>
          </p:cNvPr>
          <p:cNvSpPr/>
          <p:nvPr userDrawn="1"/>
        </p:nvSpPr>
        <p:spPr>
          <a:xfrm>
            <a:off x="-2" y="1716658"/>
            <a:ext cx="6581672" cy="3812874"/>
          </a:xfrm>
          <a:prstGeom prst="rect">
            <a:avLst/>
          </a:prstGeom>
          <a:solidFill>
            <a:srgbClr val="017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1C1169-94F0-45A8-953A-BF00ACD90C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75" y="432187"/>
            <a:ext cx="2029342" cy="695059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F6C2F9F-DEE5-48ED-812B-47D8947207A9}"/>
              </a:ext>
            </a:extLst>
          </p:cNvPr>
          <p:cNvSpPr txBox="1">
            <a:spLocks/>
          </p:cNvSpPr>
          <p:nvPr userDrawn="1"/>
        </p:nvSpPr>
        <p:spPr>
          <a:xfrm>
            <a:off x="977175" y="6243250"/>
            <a:ext cx="4268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(c) 2023 by Lagos Business School, subject to restrictions on the copyright notice page.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04C5245-F306-41D4-8ED4-FF033BE7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175" y="2464020"/>
            <a:ext cx="3791186" cy="990890"/>
          </a:xfr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E430A9-AEA0-790D-D59C-EE0CE3F47219}"/>
              </a:ext>
            </a:extLst>
          </p:cNvPr>
          <p:cNvSpPr/>
          <p:nvPr userDrawn="1"/>
        </p:nvSpPr>
        <p:spPr>
          <a:xfrm>
            <a:off x="8677275" y="6127596"/>
            <a:ext cx="3514725" cy="75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3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16CD38-B915-E081-524A-8128724CD37A}"/>
              </a:ext>
            </a:extLst>
          </p:cNvPr>
          <p:cNvGrpSpPr/>
          <p:nvPr userDrawn="1"/>
        </p:nvGrpSpPr>
        <p:grpSpPr>
          <a:xfrm>
            <a:off x="9023379" y="6227773"/>
            <a:ext cx="2822516" cy="550141"/>
            <a:chOff x="591331" y="5741687"/>
            <a:chExt cx="3153544" cy="6146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863E7C-324F-6AC4-2572-CFE1F1E93A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0630" y="5877381"/>
              <a:ext cx="1137355" cy="34327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DBCF8E-D1D2-B34F-0585-78963A04A7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331" y="5857217"/>
              <a:ext cx="1077737" cy="383602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D6F52A4D-EA31-7BB3-FAD8-08AD3A570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0212" y="5741687"/>
              <a:ext cx="614663" cy="61466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472571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DC81DA-9F8B-4F73-BB5E-1238CD5D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E673-B8FB-46CB-98E4-67DF261AE340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D681B7-EEEF-46A6-B0C9-EC26E532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8B75ED-E68C-496A-9802-5964547EC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47655-3765-45DA-B8DB-3CEEE78E8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0145070"/>
      </p:ext>
    </p:extLst>
  </p:cSld>
  <p:clrMapOvr>
    <a:masterClrMapping/>
  </p:clrMapOvr>
  <p:transition spd="slow">
    <p:pu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1AC4CC-34EF-4582-B981-609FB320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1CD8-F7C4-4D00-94CA-BA73E43B6DA5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469638-A5C6-4BF0-AEB8-983638A4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ED12B8-0DF3-42CC-BDBE-814297DE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CCDBA-6F86-4339-884A-0021E08DC4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201267"/>
      </p:ext>
    </p:extLst>
  </p:cSld>
  <p:clrMapOvr>
    <a:masterClrMapping/>
  </p:clrMapOvr>
  <p:transition spd="slow">
    <p:pu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E162A-C3C0-42C9-ADA5-DED326D7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A776-134E-4A1E-9764-B5A98DFEEB9B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9385-CD16-4B4D-B583-4FB78EDF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2C67-6D3A-4ACE-9075-4328F14D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8CDF1-7A1A-41A7-A231-0895167EE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030758"/>
      </p:ext>
    </p:extLst>
  </p:cSld>
  <p:clrMapOvr>
    <a:masterClrMapping/>
  </p:clrMapOvr>
  <p:transition spd="slow">
    <p:pu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06EA-814A-46F2-B7A2-4D122680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1052-FB6F-4277-B524-212B01395360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D48ED-036E-4B39-9190-0F4D627FA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F8F8-EBAF-47A1-95CE-30C5A272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58987-97D4-49D0-97FD-21551AB350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32695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613885" y="895049"/>
            <a:ext cx="10739915" cy="9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0" name="Google Shape;330;p25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1" name="Google Shape;331;p25"/>
          <p:cNvSpPr>
            <a:spLocks noGrp="1"/>
          </p:cNvSpPr>
          <p:nvPr>
            <p:ph type="pic" idx="2"/>
          </p:nvPr>
        </p:nvSpPr>
        <p:spPr>
          <a:xfrm>
            <a:off x="5654997" y="2106973"/>
            <a:ext cx="1836705" cy="12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2" name="Google Shape;332;p25"/>
          <p:cNvSpPr/>
          <p:nvPr/>
        </p:nvSpPr>
        <p:spPr>
          <a:xfrm>
            <a:off x="0" y="1986843"/>
            <a:ext cx="5438504" cy="4327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body" idx="1"/>
          </p:nvPr>
        </p:nvSpPr>
        <p:spPr>
          <a:xfrm>
            <a:off x="5654997" y="3402177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25"/>
          <p:cNvSpPr>
            <a:spLocks noGrp="1"/>
          </p:cNvSpPr>
          <p:nvPr>
            <p:ph type="pic" idx="3"/>
          </p:nvPr>
        </p:nvSpPr>
        <p:spPr>
          <a:xfrm>
            <a:off x="7589957" y="2106971"/>
            <a:ext cx="1836705" cy="122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5" name="Google Shape;335;p25"/>
          <p:cNvSpPr txBox="1">
            <a:spLocks noGrp="1"/>
          </p:cNvSpPr>
          <p:nvPr>
            <p:ph type="body" idx="4"/>
          </p:nvPr>
        </p:nvSpPr>
        <p:spPr>
          <a:xfrm>
            <a:off x="7589957" y="3402177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25"/>
          <p:cNvSpPr>
            <a:spLocks noGrp="1"/>
          </p:cNvSpPr>
          <p:nvPr>
            <p:ph type="pic" idx="5"/>
          </p:nvPr>
        </p:nvSpPr>
        <p:spPr>
          <a:xfrm>
            <a:off x="9524917" y="2106971"/>
            <a:ext cx="1836705" cy="1227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7" name="Google Shape;337;p25"/>
          <p:cNvSpPr txBox="1">
            <a:spLocks noGrp="1"/>
          </p:cNvSpPr>
          <p:nvPr>
            <p:ph type="body" idx="6"/>
          </p:nvPr>
        </p:nvSpPr>
        <p:spPr>
          <a:xfrm>
            <a:off x="9524917" y="3402177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25"/>
          <p:cNvSpPr>
            <a:spLocks noGrp="1"/>
          </p:cNvSpPr>
          <p:nvPr>
            <p:ph type="pic" idx="7"/>
          </p:nvPr>
        </p:nvSpPr>
        <p:spPr>
          <a:xfrm>
            <a:off x="5654997" y="4319093"/>
            <a:ext cx="1836705" cy="1250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9" name="Google Shape;339;p25"/>
          <p:cNvSpPr txBox="1">
            <a:spLocks noGrp="1"/>
          </p:cNvSpPr>
          <p:nvPr>
            <p:ph type="body" idx="8"/>
          </p:nvPr>
        </p:nvSpPr>
        <p:spPr>
          <a:xfrm>
            <a:off x="5654997" y="5637161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25"/>
          <p:cNvSpPr>
            <a:spLocks noGrp="1"/>
          </p:cNvSpPr>
          <p:nvPr>
            <p:ph type="pic" idx="9"/>
          </p:nvPr>
        </p:nvSpPr>
        <p:spPr>
          <a:xfrm>
            <a:off x="7589957" y="4319093"/>
            <a:ext cx="1836705" cy="1250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1" name="Google Shape;341;p25"/>
          <p:cNvSpPr txBox="1">
            <a:spLocks noGrp="1"/>
          </p:cNvSpPr>
          <p:nvPr>
            <p:ph type="body" idx="13"/>
          </p:nvPr>
        </p:nvSpPr>
        <p:spPr>
          <a:xfrm>
            <a:off x="7589957" y="5637161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25"/>
          <p:cNvSpPr>
            <a:spLocks noGrp="1"/>
          </p:cNvSpPr>
          <p:nvPr>
            <p:ph type="pic" idx="14"/>
          </p:nvPr>
        </p:nvSpPr>
        <p:spPr>
          <a:xfrm>
            <a:off x="9524917" y="4319093"/>
            <a:ext cx="1836705" cy="1250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3" name="Google Shape;343;p25"/>
          <p:cNvSpPr txBox="1">
            <a:spLocks noGrp="1"/>
          </p:cNvSpPr>
          <p:nvPr>
            <p:ph type="body" idx="15"/>
          </p:nvPr>
        </p:nvSpPr>
        <p:spPr>
          <a:xfrm>
            <a:off x="9524917" y="5637161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54EE5-FD40-4CBE-BE8A-0B8E0CB3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E4FD0-CF71-4313-A683-57FBCD89E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9BF4-E207-4D99-9654-BB7934A7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56AAA-8F3E-45B7-9566-2A8EB5D8899C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3B3A-D5B5-43CE-9B66-A5165E198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AAE7B-AC55-40AE-9E08-F5CDBA41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E9213-7E56-4D98-B24A-13D2C16B7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23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321"/>
            <a:ext cx="12192000" cy="572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erriweather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7" name="Google Shape;27;p2"/>
          <p:cNvGrpSpPr/>
          <p:nvPr/>
        </p:nvGrpSpPr>
        <p:grpSpPr>
          <a:xfrm>
            <a:off x="2607885" y="5933758"/>
            <a:ext cx="7235068" cy="840779"/>
            <a:chOff x="2261896" y="5822114"/>
            <a:chExt cx="8602958" cy="999740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4352625" y="5876646"/>
              <a:ext cx="3543900" cy="690748"/>
              <a:chOff x="591331" y="5741687"/>
              <a:chExt cx="3153544" cy="614663"/>
            </a:xfrm>
          </p:grpSpPr>
          <p:pic>
            <p:nvPicPr>
              <p:cNvPr id="29" name="Google Shape;29;p2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70630" y="5877381"/>
                <a:ext cx="1137355" cy="343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31" y="5857217"/>
                <a:ext cx="1077737" cy="3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31;p2" descr="Logo&#10;&#10;Description automatically generated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0212" y="5741687"/>
                <a:ext cx="614663" cy="614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" name="Google Shape;32;p2" descr="A black background with blue text&#10;&#10;Description automatically generated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1896" y="5983168"/>
              <a:ext cx="1685764" cy="584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2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58481" y="5822114"/>
              <a:ext cx="2006373" cy="999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2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6260" y="5932601"/>
              <a:ext cx="598801" cy="57883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88295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's name">
  <p:cSld name="Presenter's nam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1" y="0"/>
            <a:ext cx="6095999" cy="6858000"/>
          </a:xfrm>
          <a:prstGeom prst="rect">
            <a:avLst/>
          </a:prstGeom>
          <a:solidFill>
            <a:srgbClr val="1679CB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" name="Google Shape;37;p3"/>
          <p:cNvSpPr txBox="1"/>
          <p:nvPr/>
        </p:nvSpPr>
        <p:spPr>
          <a:xfrm>
            <a:off x="865881" y="3322242"/>
            <a:ext cx="2649830" cy="36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Presentation by:</a:t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" name="Google Shape;38;p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706" y="1220065"/>
            <a:ext cx="5627300" cy="474452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5242561" y="3184444"/>
            <a:ext cx="4358640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2"/>
          </p:nvPr>
        </p:nvSpPr>
        <p:spPr>
          <a:xfrm>
            <a:off x="5242560" y="3866956"/>
            <a:ext cx="4358640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3"/>
          </p:nvPr>
        </p:nvSpPr>
        <p:spPr>
          <a:xfrm>
            <a:off x="5242560" y="4581737"/>
            <a:ext cx="4358640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body" idx="4"/>
          </p:nvPr>
        </p:nvSpPr>
        <p:spPr>
          <a:xfrm>
            <a:off x="5242560" y="2019300"/>
            <a:ext cx="4358640" cy="105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81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llow us">
  <p:cSld name="1_Follow us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20"/>
          <p:cNvSpPr/>
          <p:nvPr/>
        </p:nvSpPr>
        <p:spPr>
          <a:xfrm>
            <a:off x="6004560" y="0"/>
            <a:ext cx="618744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52" name="Google Shape;252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575" y="0"/>
            <a:ext cx="1240814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/>
        </p:nvSpPr>
        <p:spPr>
          <a:xfrm>
            <a:off x="616340" y="3264473"/>
            <a:ext cx="40159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content of this document is protected by Nigeria and International Copyright laws. Reproduction and distribution of this document without the written permission of Lagos Business School is prohibited.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© 2024 Lagos Business School. All rights Reserved</a:t>
            </a:r>
            <a:endParaRPr/>
          </a:p>
        </p:txBody>
      </p:sp>
      <p:sp>
        <p:nvSpPr>
          <p:cNvPr id="254" name="Google Shape;254;p20"/>
          <p:cNvSpPr txBox="1"/>
          <p:nvPr/>
        </p:nvSpPr>
        <p:spPr>
          <a:xfrm>
            <a:off x="616340" y="2829365"/>
            <a:ext cx="25890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Copyright Notice </a:t>
            </a:r>
            <a:endParaRPr/>
          </a:p>
        </p:txBody>
      </p:sp>
      <p:pic>
        <p:nvPicPr>
          <p:cNvPr id="255" name="Google Shape;255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40" y="1143692"/>
            <a:ext cx="1582406" cy="5419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0"/>
          <p:cNvSpPr/>
          <p:nvPr/>
        </p:nvSpPr>
        <p:spPr>
          <a:xfrm>
            <a:off x="616340" y="5478671"/>
            <a:ext cx="6056309" cy="7504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57" name="Google Shape;257;p20"/>
          <p:cNvGrpSpPr/>
          <p:nvPr/>
        </p:nvGrpSpPr>
        <p:grpSpPr>
          <a:xfrm>
            <a:off x="921603" y="5544563"/>
            <a:ext cx="3174319" cy="618712"/>
            <a:chOff x="591331" y="5741687"/>
            <a:chExt cx="3153544" cy="614663"/>
          </a:xfrm>
        </p:grpSpPr>
        <p:pic>
          <p:nvPicPr>
            <p:cNvPr id="258" name="Google Shape;258;p20"/>
            <p:cNvPicPr preferRelativeResize="0"/>
            <p:nvPr/>
          </p:nvPicPr>
          <p:blipFill rotWithShape="1">
            <a:blip r:embed="rId4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0630" y="5877381"/>
              <a:ext cx="1137355" cy="343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20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1331" y="5857217"/>
              <a:ext cx="1077737" cy="3836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0" name="Google Shape;260;p20" descr="Logo&#10;&#10;Description automatically generated"/>
            <p:cNvPicPr preferRelativeResize="0"/>
            <p:nvPr/>
          </p:nvPicPr>
          <p:blipFill rotWithShape="1">
            <a:blip r:embed="rId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0212" y="5741687"/>
              <a:ext cx="614663" cy="6146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1" name="Google Shape;261;p2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1178" y="5493418"/>
            <a:ext cx="1920515" cy="90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0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7194" y="5617444"/>
            <a:ext cx="538539" cy="513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21434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2">
  <p:cSld name="1_Title Slide2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2"/>
          <p:cNvSpPr/>
          <p:nvPr/>
        </p:nvSpPr>
        <p:spPr>
          <a:xfrm>
            <a:off x="0" y="5339751"/>
            <a:ext cx="9906000" cy="1518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4819291" y="3045126"/>
            <a:ext cx="7372709" cy="3812874"/>
          </a:xfrm>
          <a:prstGeom prst="rect">
            <a:avLst/>
          </a:prstGeom>
          <a:solidFill>
            <a:srgbClr val="0172A6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2" name="Google Shape;292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07677"/>
            <a:ext cx="2029342" cy="695059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2"/>
          <p:cNvSpPr txBox="1">
            <a:spLocks noGrp="1"/>
          </p:cNvSpPr>
          <p:nvPr>
            <p:ph type="title"/>
          </p:nvPr>
        </p:nvSpPr>
        <p:spPr>
          <a:xfrm>
            <a:off x="5328139" y="3468393"/>
            <a:ext cx="5755193" cy="99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Verdana"/>
              <a:buNone/>
              <a:defRPr sz="3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2"/>
          <p:cNvSpPr txBox="1"/>
          <p:nvPr/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5/30/2024</a:t>
            </a:r>
            <a:endParaRPr sz="1200">
              <a:solidFill>
                <a:srgbClr val="89898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95" name="Google Shape;295;p22"/>
          <p:cNvGrpSpPr/>
          <p:nvPr/>
        </p:nvGrpSpPr>
        <p:grpSpPr>
          <a:xfrm>
            <a:off x="511927" y="5721934"/>
            <a:ext cx="4443132" cy="634416"/>
            <a:chOff x="511927" y="5721934"/>
            <a:chExt cx="5379773" cy="778595"/>
          </a:xfrm>
        </p:grpSpPr>
        <p:grpSp>
          <p:nvGrpSpPr>
            <p:cNvPr id="296" name="Google Shape;296;p22"/>
            <p:cNvGrpSpPr/>
            <p:nvPr/>
          </p:nvGrpSpPr>
          <p:grpSpPr>
            <a:xfrm>
              <a:off x="511927" y="5796828"/>
              <a:ext cx="2882078" cy="561751"/>
              <a:chOff x="591331" y="5741687"/>
              <a:chExt cx="3153544" cy="614663"/>
            </a:xfrm>
          </p:grpSpPr>
          <p:pic>
            <p:nvPicPr>
              <p:cNvPr id="297" name="Google Shape;297;p22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70630" y="5877381"/>
                <a:ext cx="1137355" cy="343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22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31" y="5857217"/>
                <a:ext cx="1077737" cy="3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22" descr="Logo&#10;&#10;Description automatically generated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0212" y="5741687"/>
                <a:ext cx="614663" cy="614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0" name="Google Shape;300;p22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9143" y="5721934"/>
              <a:ext cx="1562557" cy="77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22"/>
            <p:cNvPicPr preferRelativeResize="0"/>
            <p:nvPr/>
          </p:nvPicPr>
          <p:blipFill rotWithShape="1">
            <a:blip r:embed="rId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8887" y="5801590"/>
              <a:ext cx="571269" cy="5522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257919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3">
  <p:cSld name="1_Title Slide 3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/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5/30/2024</a:t>
            </a:r>
            <a:endParaRPr sz="1200">
              <a:solidFill>
                <a:srgbClr val="89898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4" name="Google Shape;304;p2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5" name="Google Shape;305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3"/>
          <p:cNvSpPr/>
          <p:nvPr/>
        </p:nvSpPr>
        <p:spPr>
          <a:xfrm>
            <a:off x="0" y="5339751"/>
            <a:ext cx="6096000" cy="15182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4275" tIns="37125" rIns="74275" bIns="37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63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07" name="Google Shape;307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07677"/>
            <a:ext cx="2029342" cy="69505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3"/>
          <p:cNvSpPr>
            <a:spLocks noGrp="1"/>
          </p:cNvSpPr>
          <p:nvPr>
            <p:ph type="pic" idx="2"/>
          </p:nvPr>
        </p:nvSpPr>
        <p:spPr>
          <a:xfrm>
            <a:off x="4906963" y="0"/>
            <a:ext cx="728503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09" name="Google Shape;309;p23"/>
          <p:cNvSpPr txBox="1">
            <a:spLocks noGrp="1"/>
          </p:cNvSpPr>
          <p:nvPr>
            <p:ph type="title"/>
          </p:nvPr>
        </p:nvSpPr>
        <p:spPr>
          <a:xfrm>
            <a:off x="838201" y="1654428"/>
            <a:ext cx="4495800" cy="187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"/>
              <a:buNone/>
              <a:defRPr sz="4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3"/>
          <p:cNvSpPr txBox="1">
            <a:spLocks noGrp="1"/>
          </p:cNvSpPr>
          <p:nvPr>
            <p:ph type="body" idx="1"/>
          </p:nvPr>
        </p:nvSpPr>
        <p:spPr>
          <a:xfrm>
            <a:off x="845097" y="3661918"/>
            <a:ext cx="4495800" cy="131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11" name="Google Shape;311;p23"/>
          <p:cNvGrpSpPr/>
          <p:nvPr/>
        </p:nvGrpSpPr>
        <p:grpSpPr>
          <a:xfrm>
            <a:off x="511927" y="5758370"/>
            <a:ext cx="4441073" cy="778595"/>
            <a:chOff x="591331" y="5612651"/>
            <a:chExt cx="5502796" cy="964733"/>
          </a:xfrm>
        </p:grpSpPr>
        <p:grpSp>
          <p:nvGrpSpPr>
            <p:cNvPr id="312" name="Google Shape;312;p23"/>
            <p:cNvGrpSpPr/>
            <p:nvPr/>
          </p:nvGrpSpPr>
          <p:grpSpPr>
            <a:xfrm>
              <a:off x="591331" y="5660303"/>
              <a:ext cx="3571094" cy="696048"/>
              <a:chOff x="591331" y="5741687"/>
              <a:chExt cx="3153544" cy="614663"/>
            </a:xfrm>
          </p:grpSpPr>
          <p:pic>
            <p:nvPicPr>
              <p:cNvPr id="313" name="Google Shape;313;p23"/>
              <p:cNvPicPr preferRelativeResize="0"/>
              <p:nvPr/>
            </p:nvPicPr>
            <p:blipFill rotWithShape="1">
              <a:blip r:embed="rId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70630" y="5877381"/>
                <a:ext cx="1137355" cy="343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4" name="Google Shape;314;p23"/>
              <p:cNvPicPr preferRelativeResize="0"/>
              <p:nvPr/>
            </p:nvPicPr>
            <p:blipFill rotWithShape="1">
              <a:blip r:embed="rId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31" y="5857217"/>
                <a:ext cx="1077737" cy="3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5" name="Google Shape;315;p23" descr="Logo&#10;&#10;Description automatically generated"/>
              <p:cNvPicPr preferRelativeResize="0"/>
              <p:nvPr/>
            </p:nvPicPr>
            <p:blipFill rotWithShape="1">
              <a:blip r:embed="rId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0212" y="5741687"/>
                <a:ext cx="614663" cy="614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6" name="Google Shape;316;p23"/>
            <p:cNvPicPr preferRelativeResize="0"/>
            <p:nvPr/>
          </p:nvPicPr>
          <p:blipFill rotWithShape="1">
            <a:blip r:embed="rId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58011" y="5612651"/>
              <a:ext cx="1936116" cy="96473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591813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>
            <a:spLocks noGrp="1"/>
          </p:cNvSpPr>
          <p:nvPr>
            <p:ph type="pic" idx="2"/>
          </p:nvPr>
        </p:nvSpPr>
        <p:spPr>
          <a:xfrm>
            <a:off x="3800470" y="4481"/>
            <a:ext cx="4591060" cy="2052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19" name="Google Shape;319;p24"/>
          <p:cNvSpPr>
            <a:spLocks noGrp="1"/>
          </p:cNvSpPr>
          <p:nvPr>
            <p:ph type="pic" idx="3"/>
          </p:nvPr>
        </p:nvSpPr>
        <p:spPr>
          <a:xfrm>
            <a:off x="3800470" y="2117584"/>
            <a:ext cx="4591060" cy="2052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20" name="Google Shape;320;p24"/>
          <p:cNvSpPr>
            <a:spLocks noGrp="1"/>
          </p:cNvSpPr>
          <p:nvPr>
            <p:ph type="pic" idx="4"/>
          </p:nvPr>
        </p:nvSpPr>
        <p:spPr>
          <a:xfrm>
            <a:off x="3800470" y="4230688"/>
            <a:ext cx="4591060" cy="1990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21" name="Google Shape;321;p24"/>
          <p:cNvSpPr/>
          <p:nvPr/>
        </p:nvSpPr>
        <p:spPr>
          <a:xfrm>
            <a:off x="0" y="-6981"/>
            <a:ext cx="3800470" cy="623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2" name="Google Shape;322;p24"/>
          <p:cNvSpPr/>
          <p:nvPr/>
        </p:nvSpPr>
        <p:spPr>
          <a:xfrm>
            <a:off x="8391530" y="-6981"/>
            <a:ext cx="3783980" cy="6230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3" name="Google Shape;323;p24"/>
          <p:cNvSpPr txBox="1">
            <a:spLocks noGrp="1"/>
          </p:cNvSpPr>
          <p:nvPr>
            <p:ph type="body" idx="1"/>
          </p:nvPr>
        </p:nvSpPr>
        <p:spPr>
          <a:xfrm>
            <a:off x="261938" y="228600"/>
            <a:ext cx="3259137" cy="58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24"/>
          <p:cNvSpPr txBox="1">
            <a:spLocks noGrp="1"/>
          </p:cNvSpPr>
          <p:nvPr>
            <p:ph type="body" idx="5"/>
          </p:nvPr>
        </p:nvSpPr>
        <p:spPr>
          <a:xfrm>
            <a:off x="8625356" y="228600"/>
            <a:ext cx="3259137" cy="5895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▪"/>
              <a:defRPr sz="2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24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4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1584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"/>
          <p:cNvSpPr txBox="1">
            <a:spLocks noGrp="1"/>
          </p:cNvSpPr>
          <p:nvPr>
            <p:ph type="title"/>
          </p:nvPr>
        </p:nvSpPr>
        <p:spPr>
          <a:xfrm>
            <a:off x="613885" y="895049"/>
            <a:ext cx="10739915" cy="9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5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25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5"/>
          <p:cNvSpPr>
            <a:spLocks noGrp="1"/>
          </p:cNvSpPr>
          <p:nvPr>
            <p:ph type="pic" idx="2"/>
          </p:nvPr>
        </p:nvSpPr>
        <p:spPr>
          <a:xfrm>
            <a:off x="5654997" y="2106973"/>
            <a:ext cx="1836705" cy="1227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2" name="Google Shape;332;p25"/>
          <p:cNvSpPr/>
          <p:nvPr/>
        </p:nvSpPr>
        <p:spPr>
          <a:xfrm>
            <a:off x="0" y="1986843"/>
            <a:ext cx="5438504" cy="43279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33" name="Google Shape;333;p25"/>
          <p:cNvSpPr txBox="1">
            <a:spLocks noGrp="1"/>
          </p:cNvSpPr>
          <p:nvPr>
            <p:ph type="body" idx="1"/>
          </p:nvPr>
        </p:nvSpPr>
        <p:spPr>
          <a:xfrm>
            <a:off x="5654997" y="3402177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4" name="Google Shape;334;p25"/>
          <p:cNvSpPr>
            <a:spLocks noGrp="1"/>
          </p:cNvSpPr>
          <p:nvPr>
            <p:ph type="pic" idx="3"/>
          </p:nvPr>
        </p:nvSpPr>
        <p:spPr>
          <a:xfrm>
            <a:off x="7589957" y="2106971"/>
            <a:ext cx="1836705" cy="122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5" name="Google Shape;335;p25"/>
          <p:cNvSpPr txBox="1">
            <a:spLocks noGrp="1"/>
          </p:cNvSpPr>
          <p:nvPr>
            <p:ph type="body" idx="4"/>
          </p:nvPr>
        </p:nvSpPr>
        <p:spPr>
          <a:xfrm>
            <a:off x="7589957" y="3402177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6" name="Google Shape;336;p25"/>
          <p:cNvSpPr>
            <a:spLocks noGrp="1"/>
          </p:cNvSpPr>
          <p:nvPr>
            <p:ph type="pic" idx="5"/>
          </p:nvPr>
        </p:nvSpPr>
        <p:spPr>
          <a:xfrm>
            <a:off x="9524917" y="2106971"/>
            <a:ext cx="1836705" cy="12279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7" name="Google Shape;337;p25"/>
          <p:cNvSpPr txBox="1">
            <a:spLocks noGrp="1"/>
          </p:cNvSpPr>
          <p:nvPr>
            <p:ph type="body" idx="6"/>
          </p:nvPr>
        </p:nvSpPr>
        <p:spPr>
          <a:xfrm>
            <a:off x="9524917" y="3402177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8" name="Google Shape;338;p25"/>
          <p:cNvSpPr>
            <a:spLocks noGrp="1"/>
          </p:cNvSpPr>
          <p:nvPr>
            <p:ph type="pic" idx="7"/>
          </p:nvPr>
        </p:nvSpPr>
        <p:spPr>
          <a:xfrm>
            <a:off x="5654997" y="4319093"/>
            <a:ext cx="1836705" cy="1250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39" name="Google Shape;339;p25"/>
          <p:cNvSpPr txBox="1">
            <a:spLocks noGrp="1"/>
          </p:cNvSpPr>
          <p:nvPr>
            <p:ph type="body" idx="8"/>
          </p:nvPr>
        </p:nvSpPr>
        <p:spPr>
          <a:xfrm>
            <a:off x="5654997" y="5637161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0" name="Google Shape;340;p25"/>
          <p:cNvSpPr>
            <a:spLocks noGrp="1"/>
          </p:cNvSpPr>
          <p:nvPr>
            <p:ph type="pic" idx="9"/>
          </p:nvPr>
        </p:nvSpPr>
        <p:spPr>
          <a:xfrm>
            <a:off x="7589957" y="4319093"/>
            <a:ext cx="1836705" cy="1250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1" name="Google Shape;341;p25"/>
          <p:cNvSpPr txBox="1">
            <a:spLocks noGrp="1"/>
          </p:cNvSpPr>
          <p:nvPr>
            <p:ph type="body" idx="13"/>
          </p:nvPr>
        </p:nvSpPr>
        <p:spPr>
          <a:xfrm>
            <a:off x="7589957" y="5637161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25"/>
          <p:cNvSpPr>
            <a:spLocks noGrp="1"/>
          </p:cNvSpPr>
          <p:nvPr>
            <p:ph type="pic" idx="14"/>
          </p:nvPr>
        </p:nvSpPr>
        <p:spPr>
          <a:xfrm>
            <a:off x="9524917" y="4319093"/>
            <a:ext cx="1836705" cy="12508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3" name="Google Shape;343;p25"/>
          <p:cNvSpPr txBox="1">
            <a:spLocks noGrp="1"/>
          </p:cNvSpPr>
          <p:nvPr>
            <p:ph type="body" idx="15"/>
          </p:nvPr>
        </p:nvSpPr>
        <p:spPr>
          <a:xfrm>
            <a:off x="9524917" y="5637161"/>
            <a:ext cx="1836705" cy="62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317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title"/>
          </p:nvPr>
        </p:nvSpPr>
        <p:spPr>
          <a:xfrm>
            <a:off x="613885" y="895049"/>
            <a:ext cx="10739915" cy="9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6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6"/>
          <p:cNvSpPr>
            <a:spLocks noGrp="1"/>
          </p:cNvSpPr>
          <p:nvPr>
            <p:ph type="pic" idx="2"/>
          </p:nvPr>
        </p:nvSpPr>
        <p:spPr>
          <a:xfrm>
            <a:off x="5510627" y="2406961"/>
            <a:ext cx="1836705" cy="1330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9" name="Google Shape;349;p26"/>
          <p:cNvSpPr/>
          <p:nvPr/>
        </p:nvSpPr>
        <p:spPr>
          <a:xfrm>
            <a:off x="-28158" y="2391638"/>
            <a:ext cx="5225143" cy="350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0" name="Google Shape;350;p26"/>
          <p:cNvSpPr txBox="1">
            <a:spLocks noGrp="1"/>
          </p:cNvSpPr>
          <p:nvPr>
            <p:ph type="body" idx="1"/>
          </p:nvPr>
        </p:nvSpPr>
        <p:spPr>
          <a:xfrm>
            <a:off x="5510627" y="3811173"/>
            <a:ext cx="1836705" cy="203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26"/>
          <p:cNvSpPr>
            <a:spLocks noGrp="1"/>
          </p:cNvSpPr>
          <p:nvPr>
            <p:ph type="pic" idx="3"/>
          </p:nvPr>
        </p:nvSpPr>
        <p:spPr>
          <a:xfrm>
            <a:off x="7513861" y="2406961"/>
            <a:ext cx="1836705" cy="1330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2" name="Google Shape;352;p26"/>
          <p:cNvSpPr txBox="1">
            <a:spLocks noGrp="1"/>
          </p:cNvSpPr>
          <p:nvPr>
            <p:ph type="body" idx="4"/>
          </p:nvPr>
        </p:nvSpPr>
        <p:spPr>
          <a:xfrm>
            <a:off x="7513861" y="3811173"/>
            <a:ext cx="1836705" cy="203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26"/>
          <p:cNvSpPr>
            <a:spLocks noGrp="1"/>
          </p:cNvSpPr>
          <p:nvPr>
            <p:ph type="pic" idx="5"/>
          </p:nvPr>
        </p:nvSpPr>
        <p:spPr>
          <a:xfrm>
            <a:off x="9517095" y="2406961"/>
            <a:ext cx="1836705" cy="1330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4" name="Google Shape;354;p26"/>
          <p:cNvSpPr txBox="1">
            <a:spLocks noGrp="1"/>
          </p:cNvSpPr>
          <p:nvPr>
            <p:ph type="body" idx="6"/>
          </p:nvPr>
        </p:nvSpPr>
        <p:spPr>
          <a:xfrm>
            <a:off x="9517095" y="3811173"/>
            <a:ext cx="1836705" cy="203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937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>
            <a:spLocks noGrp="1"/>
          </p:cNvSpPr>
          <p:nvPr>
            <p:ph type="title"/>
          </p:nvPr>
        </p:nvSpPr>
        <p:spPr>
          <a:xfrm>
            <a:off x="613885" y="895049"/>
            <a:ext cx="10739915" cy="9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7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7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7"/>
          <p:cNvSpPr>
            <a:spLocks noGrp="1"/>
          </p:cNvSpPr>
          <p:nvPr>
            <p:ph type="pic" idx="2"/>
          </p:nvPr>
        </p:nvSpPr>
        <p:spPr>
          <a:xfrm>
            <a:off x="0" y="1855058"/>
            <a:ext cx="11353800" cy="1164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60" name="Google Shape;360;p27"/>
          <p:cNvSpPr txBox="1"/>
          <p:nvPr/>
        </p:nvSpPr>
        <p:spPr>
          <a:xfrm>
            <a:off x="342335" y="2934446"/>
            <a:ext cx="14560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01</a:t>
            </a:r>
            <a:endParaRPr sz="5400" b="1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27"/>
          <p:cNvSpPr txBox="1"/>
          <p:nvPr/>
        </p:nvSpPr>
        <p:spPr>
          <a:xfrm>
            <a:off x="2420445" y="2916069"/>
            <a:ext cx="13262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02</a:t>
            </a:r>
            <a:endParaRPr sz="5400" b="1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27"/>
          <p:cNvSpPr txBox="1"/>
          <p:nvPr/>
        </p:nvSpPr>
        <p:spPr>
          <a:xfrm>
            <a:off x="4368742" y="2916069"/>
            <a:ext cx="14606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sz="5400" b="1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27"/>
          <p:cNvSpPr txBox="1"/>
          <p:nvPr/>
        </p:nvSpPr>
        <p:spPr>
          <a:xfrm>
            <a:off x="6441346" y="2916069"/>
            <a:ext cx="1330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04</a:t>
            </a:r>
            <a:endParaRPr sz="5400" b="1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27"/>
          <p:cNvSpPr txBox="1"/>
          <p:nvPr/>
        </p:nvSpPr>
        <p:spPr>
          <a:xfrm>
            <a:off x="8394184" y="2874050"/>
            <a:ext cx="1330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05</a:t>
            </a:r>
            <a:endParaRPr sz="5400" b="1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65" name="Google Shape;365;p27"/>
          <p:cNvCxnSpPr/>
          <p:nvPr/>
        </p:nvCxnSpPr>
        <p:spPr>
          <a:xfrm>
            <a:off x="613167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" name="Google Shape;366;p27"/>
          <p:cNvCxnSpPr/>
          <p:nvPr/>
        </p:nvCxnSpPr>
        <p:spPr>
          <a:xfrm>
            <a:off x="2648620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" name="Google Shape;367;p27"/>
          <p:cNvCxnSpPr/>
          <p:nvPr/>
        </p:nvCxnSpPr>
        <p:spPr>
          <a:xfrm>
            <a:off x="4647840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" name="Google Shape;368;p27"/>
          <p:cNvCxnSpPr/>
          <p:nvPr/>
        </p:nvCxnSpPr>
        <p:spPr>
          <a:xfrm>
            <a:off x="6679879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27"/>
          <p:cNvCxnSpPr/>
          <p:nvPr/>
        </p:nvCxnSpPr>
        <p:spPr>
          <a:xfrm>
            <a:off x="8664808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0" name="Google Shape;370;p27"/>
          <p:cNvSpPr txBox="1">
            <a:spLocks noGrp="1"/>
          </p:cNvSpPr>
          <p:nvPr>
            <p:ph type="body" idx="1"/>
          </p:nvPr>
        </p:nvSpPr>
        <p:spPr>
          <a:xfrm>
            <a:off x="608608" y="3949513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27"/>
          <p:cNvSpPr txBox="1">
            <a:spLocks noGrp="1"/>
          </p:cNvSpPr>
          <p:nvPr>
            <p:ph type="body" idx="3"/>
          </p:nvPr>
        </p:nvSpPr>
        <p:spPr>
          <a:xfrm>
            <a:off x="608608" y="4597841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27"/>
          <p:cNvSpPr txBox="1">
            <a:spLocks noGrp="1"/>
          </p:cNvSpPr>
          <p:nvPr>
            <p:ph type="body" idx="4"/>
          </p:nvPr>
        </p:nvSpPr>
        <p:spPr>
          <a:xfrm>
            <a:off x="2642485" y="3944307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27"/>
          <p:cNvSpPr txBox="1">
            <a:spLocks noGrp="1"/>
          </p:cNvSpPr>
          <p:nvPr>
            <p:ph type="body" idx="5"/>
          </p:nvPr>
        </p:nvSpPr>
        <p:spPr>
          <a:xfrm>
            <a:off x="2642485" y="4592635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27"/>
          <p:cNvSpPr txBox="1">
            <a:spLocks noGrp="1"/>
          </p:cNvSpPr>
          <p:nvPr>
            <p:ph type="body" idx="6"/>
          </p:nvPr>
        </p:nvSpPr>
        <p:spPr>
          <a:xfrm>
            <a:off x="4676357" y="3939101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27"/>
          <p:cNvSpPr txBox="1">
            <a:spLocks noGrp="1"/>
          </p:cNvSpPr>
          <p:nvPr>
            <p:ph type="body" idx="7"/>
          </p:nvPr>
        </p:nvSpPr>
        <p:spPr>
          <a:xfrm>
            <a:off x="4676357" y="4587429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27"/>
          <p:cNvSpPr txBox="1">
            <a:spLocks noGrp="1"/>
          </p:cNvSpPr>
          <p:nvPr>
            <p:ph type="body" idx="8"/>
          </p:nvPr>
        </p:nvSpPr>
        <p:spPr>
          <a:xfrm>
            <a:off x="6700184" y="3933895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27"/>
          <p:cNvSpPr txBox="1">
            <a:spLocks noGrp="1"/>
          </p:cNvSpPr>
          <p:nvPr>
            <p:ph type="body" idx="9"/>
          </p:nvPr>
        </p:nvSpPr>
        <p:spPr>
          <a:xfrm>
            <a:off x="6700184" y="4582223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27"/>
          <p:cNvSpPr txBox="1">
            <a:spLocks noGrp="1"/>
          </p:cNvSpPr>
          <p:nvPr>
            <p:ph type="body" idx="13"/>
          </p:nvPr>
        </p:nvSpPr>
        <p:spPr>
          <a:xfrm>
            <a:off x="8734053" y="3928689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27"/>
          <p:cNvSpPr txBox="1">
            <a:spLocks noGrp="1"/>
          </p:cNvSpPr>
          <p:nvPr>
            <p:ph type="body" idx="14"/>
          </p:nvPr>
        </p:nvSpPr>
        <p:spPr>
          <a:xfrm>
            <a:off x="8734053" y="4577017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080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title"/>
          </p:nvPr>
        </p:nvSpPr>
        <p:spPr>
          <a:xfrm>
            <a:off x="613885" y="895049"/>
            <a:ext cx="10739915" cy="9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7" name="Google Shape;347;p26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8" name="Google Shape;348;p26"/>
          <p:cNvSpPr>
            <a:spLocks noGrp="1"/>
          </p:cNvSpPr>
          <p:nvPr>
            <p:ph type="pic" idx="2"/>
          </p:nvPr>
        </p:nvSpPr>
        <p:spPr>
          <a:xfrm>
            <a:off x="5510627" y="2406961"/>
            <a:ext cx="1836705" cy="1330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49" name="Google Shape;349;p26"/>
          <p:cNvSpPr/>
          <p:nvPr/>
        </p:nvSpPr>
        <p:spPr>
          <a:xfrm>
            <a:off x="-28158" y="2391638"/>
            <a:ext cx="5225143" cy="350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50" name="Google Shape;350;p26"/>
          <p:cNvSpPr txBox="1">
            <a:spLocks noGrp="1"/>
          </p:cNvSpPr>
          <p:nvPr>
            <p:ph type="body" idx="1"/>
          </p:nvPr>
        </p:nvSpPr>
        <p:spPr>
          <a:xfrm>
            <a:off x="5510627" y="3811173"/>
            <a:ext cx="1836705" cy="203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26"/>
          <p:cNvSpPr>
            <a:spLocks noGrp="1"/>
          </p:cNvSpPr>
          <p:nvPr>
            <p:ph type="pic" idx="3"/>
          </p:nvPr>
        </p:nvSpPr>
        <p:spPr>
          <a:xfrm>
            <a:off x="7513861" y="2406961"/>
            <a:ext cx="1836705" cy="1330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2" name="Google Shape;352;p26"/>
          <p:cNvSpPr txBox="1">
            <a:spLocks noGrp="1"/>
          </p:cNvSpPr>
          <p:nvPr>
            <p:ph type="body" idx="4"/>
          </p:nvPr>
        </p:nvSpPr>
        <p:spPr>
          <a:xfrm>
            <a:off x="7513861" y="3811173"/>
            <a:ext cx="1836705" cy="203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26"/>
          <p:cNvSpPr>
            <a:spLocks noGrp="1"/>
          </p:cNvSpPr>
          <p:nvPr>
            <p:ph type="pic" idx="5"/>
          </p:nvPr>
        </p:nvSpPr>
        <p:spPr>
          <a:xfrm>
            <a:off x="9517095" y="2406961"/>
            <a:ext cx="1836705" cy="1330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4" name="Google Shape;354;p26"/>
          <p:cNvSpPr txBox="1">
            <a:spLocks noGrp="1"/>
          </p:cNvSpPr>
          <p:nvPr>
            <p:ph type="body" idx="6"/>
          </p:nvPr>
        </p:nvSpPr>
        <p:spPr>
          <a:xfrm>
            <a:off x="9517095" y="3811173"/>
            <a:ext cx="1836705" cy="2030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erriweathe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28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7138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hank you2">
  <p:cSld name="1_Thank you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29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8" name="Google Shape;388;p29" descr="A blue and white watercolor background with words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-1"/>
            <a:ext cx="7162800" cy="62334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3568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Question2">
  <p:cSld name="1_Question2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0"/>
          <p:cNvSpPr txBox="1">
            <a:spLocks noGrp="1"/>
          </p:cNvSpPr>
          <p:nvPr>
            <p:ph type="sldNum" idx="12"/>
          </p:nvPr>
        </p:nvSpPr>
        <p:spPr>
          <a:xfrm>
            <a:off x="11578115" y="3537376"/>
            <a:ext cx="4012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93" name="Google Shape;393;p30" descr="A group of blue question marks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1"/>
          <a:stretch/>
        </p:blipFill>
        <p:spPr>
          <a:xfrm>
            <a:off x="0" y="0"/>
            <a:ext cx="12216299" cy="62455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013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Question3">
  <p:cSld name="2_Question3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/>
          <p:nvPr/>
        </p:nvSpPr>
        <p:spPr>
          <a:xfrm>
            <a:off x="0" y="1"/>
            <a:ext cx="12192000" cy="6215063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96" name="Google Shape;396;p31"/>
          <p:cNvSpPr txBox="1"/>
          <p:nvPr/>
        </p:nvSpPr>
        <p:spPr>
          <a:xfrm>
            <a:off x="262544" y="6336228"/>
            <a:ext cx="5756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31"/>
          <p:cNvSpPr/>
          <p:nvPr/>
        </p:nvSpPr>
        <p:spPr>
          <a:xfrm>
            <a:off x="797327" y="6426457"/>
            <a:ext cx="4282126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 i="1">
                <a:solidFill>
                  <a:srgbClr val="D8D8D8"/>
                </a:solidFill>
                <a:latin typeface="Verdana"/>
                <a:ea typeface="Verdana"/>
                <a:cs typeface="Verdana"/>
                <a:sym typeface="Verdana"/>
              </a:rPr>
              <a:t>Copyright (c) 2023 by Lagos Business School, subject to restrictions on the copyright notice page.</a:t>
            </a:r>
            <a:endParaRPr/>
          </a:p>
        </p:txBody>
      </p:sp>
      <p:sp>
        <p:nvSpPr>
          <p:cNvPr id="398" name="Google Shape;398;p31"/>
          <p:cNvSpPr/>
          <p:nvPr/>
        </p:nvSpPr>
        <p:spPr>
          <a:xfrm>
            <a:off x="650009" y="1722459"/>
            <a:ext cx="2885277" cy="2885276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3802" y="826"/>
                </a:moveTo>
                <a:lnTo>
                  <a:pt x="3802" y="826"/>
                </a:lnTo>
                <a:cubicBezTo>
                  <a:pt x="2969" y="0"/>
                  <a:pt x="1635" y="3"/>
                  <a:pt x="805" y="832"/>
                </a:cubicBezTo>
                <a:lnTo>
                  <a:pt x="805" y="832"/>
                </a:lnTo>
                <a:cubicBezTo>
                  <a:pt x="115" y="1523"/>
                  <a:pt x="0" y="2571"/>
                  <a:pt x="460" y="3380"/>
                </a:cubicBezTo>
                <a:lnTo>
                  <a:pt x="460" y="3380"/>
                </a:lnTo>
                <a:cubicBezTo>
                  <a:pt x="483" y="3421"/>
                  <a:pt x="488" y="3470"/>
                  <a:pt x="474" y="3515"/>
                </a:cubicBezTo>
                <a:lnTo>
                  <a:pt x="173" y="4254"/>
                </a:lnTo>
                <a:lnTo>
                  <a:pt x="173" y="4254"/>
                </a:lnTo>
                <a:cubicBezTo>
                  <a:pt x="131" y="4385"/>
                  <a:pt x="254" y="4508"/>
                  <a:pt x="384" y="4466"/>
                </a:cubicBezTo>
                <a:lnTo>
                  <a:pt x="1124" y="4165"/>
                </a:lnTo>
                <a:lnTo>
                  <a:pt x="1124" y="4165"/>
                </a:lnTo>
                <a:cubicBezTo>
                  <a:pt x="1169" y="4150"/>
                  <a:pt x="1218" y="4156"/>
                  <a:pt x="1260" y="4180"/>
                </a:cubicBezTo>
                <a:lnTo>
                  <a:pt x="1260" y="4180"/>
                </a:lnTo>
                <a:cubicBezTo>
                  <a:pt x="2069" y="4639"/>
                  <a:pt x="3117" y="4524"/>
                  <a:pt x="3807" y="3834"/>
                </a:cubicBezTo>
                <a:lnTo>
                  <a:pt x="3807" y="3834"/>
                </a:lnTo>
                <a:cubicBezTo>
                  <a:pt x="4638" y="3002"/>
                  <a:pt x="4637" y="1655"/>
                  <a:pt x="3802" y="82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9" name="Google Shape;399;p31"/>
          <p:cNvSpPr/>
          <p:nvPr/>
        </p:nvSpPr>
        <p:spPr>
          <a:xfrm>
            <a:off x="2471135" y="2408124"/>
            <a:ext cx="2885277" cy="2885276"/>
          </a:xfrm>
          <a:custGeom>
            <a:avLst/>
            <a:gdLst/>
            <a:ahLst/>
            <a:cxnLst/>
            <a:rect l="l" t="t" r="r" b="b"/>
            <a:pathLst>
              <a:path w="4641" h="4640" extrusionOk="0">
                <a:moveTo>
                  <a:pt x="4466" y="4254"/>
                </a:moveTo>
                <a:lnTo>
                  <a:pt x="4166" y="3515"/>
                </a:lnTo>
                <a:lnTo>
                  <a:pt x="4166" y="3515"/>
                </a:lnTo>
                <a:cubicBezTo>
                  <a:pt x="4151" y="3470"/>
                  <a:pt x="4156" y="3420"/>
                  <a:pt x="4180" y="3379"/>
                </a:cubicBezTo>
                <a:lnTo>
                  <a:pt x="4180" y="3379"/>
                </a:lnTo>
                <a:cubicBezTo>
                  <a:pt x="4640" y="2570"/>
                  <a:pt x="4524" y="1523"/>
                  <a:pt x="3833" y="832"/>
                </a:cubicBezTo>
                <a:lnTo>
                  <a:pt x="3833" y="832"/>
                </a:lnTo>
                <a:cubicBezTo>
                  <a:pt x="3004" y="3"/>
                  <a:pt x="1669" y="0"/>
                  <a:pt x="837" y="827"/>
                </a:cubicBezTo>
                <a:lnTo>
                  <a:pt x="837" y="827"/>
                </a:lnTo>
                <a:cubicBezTo>
                  <a:pt x="3" y="1654"/>
                  <a:pt x="0" y="3002"/>
                  <a:pt x="831" y="3833"/>
                </a:cubicBezTo>
                <a:lnTo>
                  <a:pt x="831" y="3833"/>
                </a:lnTo>
                <a:cubicBezTo>
                  <a:pt x="1522" y="4524"/>
                  <a:pt x="2569" y="4639"/>
                  <a:pt x="3379" y="4179"/>
                </a:cubicBezTo>
                <a:lnTo>
                  <a:pt x="3379" y="4179"/>
                </a:lnTo>
                <a:cubicBezTo>
                  <a:pt x="3421" y="4155"/>
                  <a:pt x="3470" y="4150"/>
                  <a:pt x="3516" y="4165"/>
                </a:cubicBezTo>
                <a:lnTo>
                  <a:pt x="4254" y="4465"/>
                </a:lnTo>
                <a:lnTo>
                  <a:pt x="4254" y="4465"/>
                </a:lnTo>
                <a:cubicBezTo>
                  <a:pt x="4384" y="4508"/>
                  <a:pt x="4509" y="4384"/>
                  <a:pt x="4466" y="425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0" name="Google Shape;400;p31"/>
          <p:cNvSpPr/>
          <p:nvPr/>
        </p:nvSpPr>
        <p:spPr>
          <a:xfrm>
            <a:off x="1615425" y="2441036"/>
            <a:ext cx="932504" cy="1464579"/>
          </a:xfrm>
          <a:custGeom>
            <a:avLst/>
            <a:gdLst/>
            <a:ahLst/>
            <a:cxnLst/>
            <a:rect l="l" t="t" r="r" b="b"/>
            <a:pathLst>
              <a:path w="1499" h="2355" extrusionOk="0">
                <a:moveTo>
                  <a:pt x="318" y="2270"/>
                </a:moveTo>
                <a:lnTo>
                  <a:pt x="318" y="2270"/>
                </a:lnTo>
                <a:cubicBezTo>
                  <a:pt x="258" y="2215"/>
                  <a:pt x="228" y="2146"/>
                  <a:pt x="228" y="2065"/>
                </a:cubicBezTo>
                <a:lnTo>
                  <a:pt x="228" y="2065"/>
                </a:lnTo>
                <a:cubicBezTo>
                  <a:pt x="228" y="1980"/>
                  <a:pt x="258" y="1911"/>
                  <a:pt x="318" y="1854"/>
                </a:cubicBezTo>
                <a:lnTo>
                  <a:pt x="318" y="1854"/>
                </a:lnTo>
                <a:cubicBezTo>
                  <a:pt x="377" y="1798"/>
                  <a:pt x="454" y="1769"/>
                  <a:pt x="549" y="1769"/>
                </a:cubicBezTo>
                <a:lnTo>
                  <a:pt x="549" y="1769"/>
                </a:lnTo>
                <a:cubicBezTo>
                  <a:pt x="641" y="1769"/>
                  <a:pt x="717" y="1798"/>
                  <a:pt x="777" y="1854"/>
                </a:cubicBezTo>
                <a:lnTo>
                  <a:pt x="777" y="1854"/>
                </a:lnTo>
                <a:cubicBezTo>
                  <a:pt x="837" y="1911"/>
                  <a:pt x="867" y="1980"/>
                  <a:pt x="867" y="2065"/>
                </a:cubicBezTo>
                <a:lnTo>
                  <a:pt x="867" y="2065"/>
                </a:lnTo>
                <a:cubicBezTo>
                  <a:pt x="867" y="2146"/>
                  <a:pt x="837" y="2215"/>
                  <a:pt x="777" y="2270"/>
                </a:cubicBezTo>
                <a:lnTo>
                  <a:pt x="777" y="2270"/>
                </a:lnTo>
                <a:cubicBezTo>
                  <a:pt x="717" y="2326"/>
                  <a:pt x="641" y="2354"/>
                  <a:pt x="549" y="2354"/>
                </a:cubicBezTo>
                <a:lnTo>
                  <a:pt x="549" y="2354"/>
                </a:lnTo>
                <a:cubicBezTo>
                  <a:pt x="454" y="2354"/>
                  <a:pt x="377" y="2326"/>
                  <a:pt x="318" y="2270"/>
                </a:cubicBezTo>
                <a:close/>
                <a:moveTo>
                  <a:pt x="1296" y="176"/>
                </a:moveTo>
                <a:lnTo>
                  <a:pt x="1296" y="176"/>
                </a:lnTo>
                <a:cubicBezTo>
                  <a:pt x="1431" y="294"/>
                  <a:pt x="1498" y="459"/>
                  <a:pt x="1498" y="673"/>
                </a:cubicBezTo>
                <a:lnTo>
                  <a:pt x="1498" y="673"/>
                </a:lnTo>
                <a:cubicBezTo>
                  <a:pt x="1498" y="870"/>
                  <a:pt x="1434" y="1023"/>
                  <a:pt x="1305" y="1133"/>
                </a:cubicBezTo>
                <a:lnTo>
                  <a:pt x="1305" y="1133"/>
                </a:lnTo>
                <a:cubicBezTo>
                  <a:pt x="1176" y="1243"/>
                  <a:pt x="1006" y="1300"/>
                  <a:pt x="794" y="1301"/>
                </a:cubicBezTo>
                <a:lnTo>
                  <a:pt x="779" y="1537"/>
                </a:lnTo>
                <a:lnTo>
                  <a:pt x="307" y="1537"/>
                </a:lnTo>
                <a:lnTo>
                  <a:pt x="291" y="952"/>
                </a:lnTo>
                <a:lnTo>
                  <a:pt x="479" y="952"/>
                </a:lnTo>
                <a:lnTo>
                  <a:pt x="479" y="952"/>
                </a:lnTo>
                <a:cubicBezTo>
                  <a:pt x="641" y="952"/>
                  <a:pt x="764" y="933"/>
                  <a:pt x="849" y="893"/>
                </a:cubicBezTo>
                <a:lnTo>
                  <a:pt x="849" y="893"/>
                </a:lnTo>
                <a:cubicBezTo>
                  <a:pt x="934" y="853"/>
                  <a:pt x="977" y="780"/>
                  <a:pt x="977" y="676"/>
                </a:cubicBezTo>
                <a:lnTo>
                  <a:pt x="977" y="676"/>
                </a:lnTo>
                <a:cubicBezTo>
                  <a:pt x="977" y="602"/>
                  <a:pt x="957" y="545"/>
                  <a:pt x="917" y="503"/>
                </a:cubicBezTo>
                <a:lnTo>
                  <a:pt x="917" y="503"/>
                </a:lnTo>
                <a:cubicBezTo>
                  <a:pt x="877" y="461"/>
                  <a:pt x="821" y="440"/>
                  <a:pt x="750" y="440"/>
                </a:cubicBezTo>
                <a:lnTo>
                  <a:pt x="750" y="440"/>
                </a:lnTo>
                <a:cubicBezTo>
                  <a:pt x="675" y="440"/>
                  <a:pt x="616" y="462"/>
                  <a:pt x="574" y="504"/>
                </a:cubicBezTo>
                <a:lnTo>
                  <a:pt x="574" y="504"/>
                </a:lnTo>
                <a:cubicBezTo>
                  <a:pt x="532" y="547"/>
                  <a:pt x="511" y="605"/>
                  <a:pt x="511" y="679"/>
                </a:cubicBezTo>
                <a:lnTo>
                  <a:pt x="5" y="679"/>
                </a:lnTo>
                <a:lnTo>
                  <a:pt x="5" y="679"/>
                </a:lnTo>
                <a:cubicBezTo>
                  <a:pt x="0" y="551"/>
                  <a:pt x="28" y="436"/>
                  <a:pt x="85" y="333"/>
                </a:cubicBezTo>
                <a:lnTo>
                  <a:pt x="85" y="333"/>
                </a:lnTo>
                <a:cubicBezTo>
                  <a:pt x="143" y="231"/>
                  <a:pt x="229" y="149"/>
                  <a:pt x="343" y="89"/>
                </a:cubicBezTo>
                <a:lnTo>
                  <a:pt x="343" y="89"/>
                </a:lnTo>
                <a:cubicBezTo>
                  <a:pt x="458" y="29"/>
                  <a:pt x="595" y="0"/>
                  <a:pt x="757" y="0"/>
                </a:cubicBezTo>
                <a:lnTo>
                  <a:pt x="757" y="0"/>
                </a:lnTo>
                <a:cubicBezTo>
                  <a:pt x="981" y="0"/>
                  <a:pt x="1161" y="59"/>
                  <a:pt x="1296" y="17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01" name="Google Shape;401;p31"/>
          <p:cNvSpPr/>
          <p:nvPr/>
        </p:nvSpPr>
        <p:spPr>
          <a:xfrm>
            <a:off x="3721787" y="3140414"/>
            <a:ext cx="397686" cy="1437153"/>
          </a:xfrm>
          <a:custGeom>
            <a:avLst/>
            <a:gdLst/>
            <a:ahLst/>
            <a:cxnLst/>
            <a:rect l="l" t="t" r="r" b="b"/>
            <a:pathLst>
              <a:path w="639" h="2311" extrusionOk="0">
                <a:moveTo>
                  <a:pt x="604" y="0"/>
                </a:moveTo>
                <a:lnTo>
                  <a:pt x="541" y="1505"/>
                </a:lnTo>
                <a:lnTo>
                  <a:pt x="85" y="1505"/>
                </a:lnTo>
                <a:lnTo>
                  <a:pt x="22" y="0"/>
                </a:lnTo>
                <a:lnTo>
                  <a:pt x="604" y="0"/>
                </a:lnTo>
                <a:close/>
                <a:moveTo>
                  <a:pt x="90" y="2227"/>
                </a:moveTo>
                <a:lnTo>
                  <a:pt x="90" y="2227"/>
                </a:lnTo>
                <a:cubicBezTo>
                  <a:pt x="30" y="2171"/>
                  <a:pt x="0" y="2102"/>
                  <a:pt x="0" y="2021"/>
                </a:cubicBezTo>
                <a:lnTo>
                  <a:pt x="0" y="2021"/>
                </a:lnTo>
                <a:cubicBezTo>
                  <a:pt x="0" y="1937"/>
                  <a:pt x="30" y="1866"/>
                  <a:pt x="90" y="1809"/>
                </a:cubicBezTo>
                <a:lnTo>
                  <a:pt x="90" y="1809"/>
                </a:lnTo>
                <a:cubicBezTo>
                  <a:pt x="150" y="1753"/>
                  <a:pt x="227" y="1725"/>
                  <a:pt x="321" y="1725"/>
                </a:cubicBezTo>
                <a:lnTo>
                  <a:pt x="321" y="1725"/>
                </a:lnTo>
                <a:cubicBezTo>
                  <a:pt x="413" y="1725"/>
                  <a:pt x="489" y="1753"/>
                  <a:pt x="549" y="1809"/>
                </a:cubicBezTo>
                <a:lnTo>
                  <a:pt x="549" y="1809"/>
                </a:lnTo>
                <a:cubicBezTo>
                  <a:pt x="609" y="1866"/>
                  <a:pt x="638" y="1937"/>
                  <a:pt x="638" y="2021"/>
                </a:cubicBezTo>
                <a:lnTo>
                  <a:pt x="638" y="2021"/>
                </a:lnTo>
                <a:cubicBezTo>
                  <a:pt x="638" y="2102"/>
                  <a:pt x="609" y="2171"/>
                  <a:pt x="549" y="2227"/>
                </a:cubicBezTo>
                <a:lnTo>
                  <a:pt x="549" y="2227"/>
                </a:lnTo>
                <a:cubicBezTo>
                  <a:pt x="489" y="2282"/>
                  <a:pt x="413" y="2310"/>
                  <a:pt x="321" y="2310"/>
                </a:cubicBezTo>
                <a:lnTo>
                  <a:pt x="321" y="2310"/>
                </a:lnTo>
                <a:cubicBezTo>
                  <a:pt x="227" y="2310"/>
                  <a:pt x="150" y="2282"/>
                  <a:pt x="90" y="22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02" name="Google Shape;402;p31"/>
          <p:cNvSpPr/>
          <p:nvPr/>
        </p:nvSpPr>
        <p:spPr>
          <a:xfrm>
            <a:off x="0" y="4598050"/>
            <a:ext cx="5027292" cy="2259950"/>
          </a:xfrm>
          <a:custGeom>
            <a:avLst/>
            <a:gdLst/>
            <a:ahLst/>
            <a:cxnLst/>
            <a:rect l="l" t="t" r="r" b="b"/>
            <a:pathLst>
              <a:path w="8085" h="3632" extrusionOk="0">
                <a:moveTo>
                  <a:pt x="8084" y="3631"/>
                </a:moveTo>
                <a:lnTo>
                  <a:pt x="0" y="3631"/>
                </a:lnTo>
                <a:lnTo>
                  <a:pt x="0" y="56"/>
                </a:lnTo>
                <a:lnTo>
                  <a:pt x="0" y="56"/>
                </a:lnTo>
                <a:cubicBezTo>
                  <a:pt x="1357" y="323"/>
                  <a:pt x="1609" y="1542"/>
                  <a:pt x="2631" y="2108"/>
                </a:cubicBezTo>
                <a:lnTo>
                  <a:pt x="2631" y="2108"/>
                </a:lnTo>
                <a:cubicBezTo>
                  <a:pt x="4936" y="3357"/>
                  <a:pt x="6520" y="0"/>
                  <a:pt x="8000" y="3432"/>
                </a:cubicBezTo>
                <a:lnTo>
                  <a:pt x="8000" y="3432"/>
                </a:lnTo>
                <a:cubicBezTo>
                  <a:pt x="8030" y="3500"/>
                  <a:pt x="8058" y="3566"/>
                  <a:pt x="8084" y="363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31"/>
          <p:cNvSpPr/>
          <p:nvPr/>
        </p:nvSpPr>
        <p:spPr>
          <a:xfrm>
            <a:off x="6050305" y="2015925"/>
            <a:ext cx="1854037" cy="389458"/>
          </a:xfrm>
          <a:custGeom>
            <a:avLst/>
            <a:gdLst/>
            <a:ahLst/>
            <a:cxnLst/>
            <a:rect l="l" t="t" r="r" b="b"/>
            <a:pathLst>
              <a:path w="2981" h="625" extrusionOk="0">
                <a:moveTo>
                  <a:pt x="2669" y="624"/>
                </a:moveTo>
                <a:lnTo>
                  <a:pt x="310" y="624"/>
                </a:lnTo>
                <a:lnTo>
                  <a:pt x="310" y="624"/>
                </a:lnTo>
                <a:cubicBezTo>
                  <a:pt x="138" y="624"/>
                  <a:pt x="0" y="484"/>
                  <a:pt x="0" y="312"/>
                </a:cubicBezTo>
                <a:lnTo>
                  <a:pt x="0" y="312"/>
                </a:lnTo>
                <a:cubicBezTo>
                  <a:pt x="0" y="140"/>
                  <a:pt x="138" y="0"/>
                  <a:pt x="310" y="0"/>
                </a:cubicBezTo>
                <a:lnTo>
                  <a:pt x="2669" y="0"/>
                </a:lnTo>
                <a:lnTo>
                  <a:pt x="2669" y="0"/>
                </a:lnTo>
                <a:cubicBezTo>
                  <a:pt x="2841" y="0"/>
                  <a:pt x="2980" y="140"/>
                  <a:pt x="2980" y="312"/>
                </a:cubicBezTo>
                <a:lnTo>
                  <a:pt x="2980" y="312"/>
                </a:lnTo>
                <a:cubicBezTo>
                  <a:pt x="2980" y="484"/>
                  <a:pt x="2841" y="624"/>
                  <a:pt x="2669" y="62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04" name="Google Shape;404;p31"/>
          <p:cNvCxnSpPr/>
          <p:nvPr/>
        </p:nvCxnSpPr>
        <p:spPr>
          <a:xfrm>
            <a:off x="6974580" y="70"/>
            <a:ext cx="2744" cy="201585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5" name="Google Shape;405;p31"/>
          <p:cNvSpPr/>
          <p:nvPr/>
        </p:nvSpPr>
        <p:spPr>
          <a:xfrm>
            <a:off x="9681585" y="70"/>
            <a:ext cx="2490334" cy="2567128"/>
          </a:xfrm>
          <a:custGeom>
            <a:avLst/>
            <a:gdLst/>
            <a:ahLst/>
            <a:cxnLst/>
            <a:rect l="l" t="t" r="r" b="b"/>
            <a:pathLst>
              <a:path w="4005" h="4127" extrusionOk="0">
                <a:moveTo>
                  <a:pt x="87" y="0"/>
                </a:moveTo>
                <a:lnTo>
                  <a:pt x="3499" y="0"/>
                </a:lnTo>
                <a:lnTo>
                  <a:pt x="3499" y="0"/>
                </a:lnTo>
                <a:cubicBezTo>
                  <a:pt x="3671" y="68"/>
                  <a:pt x="3840" y="141"/>
                  <a:pt x="4004" y="221"/>
                </a:cubicBezTo>
                <a:lnTo>
                  <a:pt x="4004" y="4003"/>
                </a:lnTo>
                <a:lnTo>
                  <a:pt x="4004" y="4003"/>
                </a:lnTo>
                <a:cubicBezTo>
                  <a:pt x="3539" y="4126"/>
                  <a:pt x="3049" y="4066"/>
                  <a:pt x="2652" y="3744"/>
                </a:cubicBezTo>
                <a:lnTo>
                  <a:pt x="2652" y="3744"/>
                </a:lnTo>
                <a:cubicBezTo>
                  <a:pt x="2639" y="3734"/>
                  <a:pt x="2626" y="3724"/>
                  <a:pt x="2614" y="3713"/>
                </a:cubicBezTo>
                <a:lnTo>
                  <a:pt x="2614" y="3713"/>
                </a:lnTo>
                <a:cubicBezTo>
                  <a:pt x="2484" y="3601"/>
                  <a:pt x="2364" y="3459"/>
                  <a:pt x="2259" y="3285"/>
                </a:cubicBezTo>
                <a:lnTo>
                  <a:pt x="2259" y="3285"/>
                </a:lnTo>
                <a:cubicBezTo>
                  <a:pt x="1958" y="2816"/>
                  <a:pt x="2126" y="2047"/>
                  <a:pt x="1682" y="1644"/>
                </a:cubicBezTo>
                <a:lnTo>
                  <a:pt x="1682" y="1644"/>
                </a:lnTo>
                <a:cubicBezTo>
                  <a:pt x="1619" y="1583"/>
                  <a:pt x="1541" y="1541"/>
                  <a:pt x="1454" y="1509"/>
                </a:cubicBezTo>
                <a:lnTo>
                  <a:pt x="1454" y="1509"/>
                </a:lnTo>
                <a:cubicBezTo>
                  <a:pt x="1446" y="1506"/>
                  <a:pt x="1438" y="1503"/>
                  <a:pt x="1431" y="1500"/>
                </a:cubicBezTo>
                <a:lnTo>
                  <a:pt x="1431" y="1500"/>
                </a:lnTo>
                <a:cubicBezTo>
                  <a:pt x="1154" y="1406"/>
                  <a:pt x="797" y="1402"/>
                  <a:pt x="568" y="1229"/>
                </a:cubicBezTo>
                <a:lnTo>
                  <a:pt x="568" y="1229"/>
                </a:lnTo>
                <a:cubicBezTo>
                  <a:pt x="236" y="961"/>
                  <a:pt x="0" y="434"/>
                  <a:pt x="87" y="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31"/>
          <p:cNvSpPr/>
          <p:nvPr/>
        </p:nvSpPr>
        <p:spPr>
          <a:xfrm>
            <a:off x="0" y="5117870"/>
            <a:ext cx="2994983" cy="1727875"/>
          </a:xfrm>
          <a:custGeom>
            <a:avLst/>
            <a:gdLst/>
            <a:ahLst/>
            <a:cxnLst/>
            <a:rect l="l" t="t" r="r" b="b"/>
            <a:pathLst>
              <a:path w="4815" h="2780" extrusionOk="0">
                <a:moveTo>
                  <a:pt x="4694" y="1658"/>
                </a:moveTo>
                <a:lnTo>
                  <a:pt x="4694" y="1658"/>
                </a:lnTo>
                <a:cubicBezTo>
                  <a:pt x="4482" y="974"/>
                  <a:pt x="3939" y="571"/>
                  <a:pt x="3204" y="552"/>
                </a:cubicBezTo>
                <a:lnTo>
                  <a:pt x="3204" y="552"/>
                </a:lnTo>
                <a:cubicBezTo>
                  <a:pt x="2957" y="539"/>
                  <a:pt x="2701" y="634"/>
                  <a:pt x="2453" y="727"/>
                </a:cubicBezTo>
                <a:lnTo>
                  <a:pt x="2453" y="727"/>
                </a:lnTo>
                <a:cubicBezTo>
                  <a:pt x="2131" y="847"/>
                  <a:pt x="1799" y="971"/>
                  <a:pt x="1476" y="865"/>
                </a:cubicBezTo>
                <a:lnTo>
                  <a:pt x="1476" y="865"/>
                </a:lnTo>
                <a:cubicBezTo>
                  <a:pt x="1294" y="813"/>
                  <a:pt x="1153" y="652"/>
                  <a:pt x="1005" y="482"/>
                </a:cubicBezTo>
                <a:lnTo>
                  <a:pt x="1005" y="482"/>
                </a:lnTo>
                <a:cubicBezTo>
                  <a:pt x="870" y="329"/>
                  <a:pt x="731" y="169"/>
                  <a:pt x="556" y="94"/>
                </a:cubicBezTo>
                <a:lnTo>
                  <a:pt x="556" y="94"/>
                </a:lnTo>
                <a:cubicBezTo>
                  <a:pt x="392" y="30"/>
                  <a:pt x="197" y="0"/>
                  <a:pt x="0" y="9"/>
                </a:cubicBezTo>
                <a:lnTo>
                  <a:pt x="0" y="29"/>
                </a:lnTo>
                <a:lnTo>
                  <a:pt x="0" y="29"/>
                </a:lnTo>
                <a:cubicBezTo>
                  <a:pt x="194" y="21"/>
                  <a:pt x="387" y="50"/>
                  <a:pt x="549" y="113"/>
                </a:cubicBezTo>
                <a:lnTo>
                  <a:pt x="549" y="113"/>
                </a:lnTo>
                <a:cubicBezTo>
                  <a:pt x="719" y="187"/>
                  <a:pt x="856" y="344"/>
                  <a:pt x="990" y="496"/>
                </a:cubicBezTo>
                <a:lnTo>
                  <a:pt x="990" y="496"/>
                </a:lnTo>
                <a:cubicBezTo>
                  <a:pt x="1140" y="668"/>
                  <a:pt x="1283" y="831"/>
                  <a:pt x="1470" y="885"/>
                </a:cubicBezTo>
                <a:lnTo>
                  <a:pt x="1470" y="885"/>
                </a:lnTo>
                <a:cubicBezTo>
                  <a:pt x="1799" y="992"/>
                  <a:pt x="2135" y="867"/>
                  <a:pt x="2460" y="746"/>
                </a:cubicBezTo>
                <a:lnTo>
                  <a:pt x="2460" y="746"/>
                </a:lnTo>
                <a:cubicBezTo>
                  <a:pt x="2706" y="654"/>
                  <a:pt x="2960" y="559"/>
                  <a:pt x="3203" y="572"/>
                </a:cubicBezTo>
                <a:lnTo>
                  <a:pt x="3203" y="572"/>
                </a:lnTo>
                <a:cubicBezTo>
                  <a:pt x="3929" y="591"/>
                  <a:pt x="4465" y="989"/>
                  <a:pt x="4675" y="1664"/>
                </a:cubicBezTo>
                <a:lnTo>
                  <a:pt x="4675" y="1664"/>
                </a:lnTo>
                <a:cubicBezTo>
                  <a:pt x="4783" y="2011"/>
                  <a:pt x="4793" y="2402"/>
                  <a:pt x="4708" y="2779"/>
                </a:cubicBezTo>
                <a:lnTo>
                  <a:pt x="4729" y="2779"/>
                </a:lnTo>
                <a:lnTo>
                  <a:pt x="4729" y="2779"/>
                </a:lnTo>
                <a:cubicBezTo>
                  <a:pt x="4814" y="2399"/>
                  <a:pt x="4803" y="2007"/>
                  <a:pt x="4694" y="1658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7" name="Google Shape;407;p31"/>
          <p:cNvSpPr/>
          <p:nvPr/>
        </p:nvSpPr>
        <p:spPr>
          <a:xfrm>
            <a:off x="0" y="6615362"/>
            <a:ext cx="230384" cy="233127"/>
          </a:xfrm>
          <a:custGeom>
            <a:avLst/>
            <a:gdLst/>
            <a:ahLst/>
            <a:cxnLst/>
            <a:rect l="l" t="t" r="r" b="b"/>
            <a:pathLst>
              <a:path w="370" h="374" extrusionOk="0">
                <a:moveTo>
                  <a:pt x="0" y="0"/>
                </a:moveTo>
                <a:lnTo>
                  <a:pt x="0" y="29"/>
                </a:lnTo>
                <a:lnTo>
                  <a:pt x="0" y="29"/>
                </a:lnTo>
                <a:cubicBezTo>
                  <a:pt x="112" y="148"/>
                  <a:pt x="225" y="262"/>
                  <a:pt x="340" y="373"/>
                </a:cubicBezTo>
                <a:lnTo>
                  <a:pt x="369" y="373"/>
                </a:lnTo>
                <a:lnTo>
                  <a:pt x="369" y="373"/>
                </a:lnTo>
                <a:cubicBezTo>
                  <a:pt x="245" y="253"/>
                  <a:pt x="121" y="129"/>
                  <a:pt x="0" y="0"/>
                </a:cubicBezTo>
              </a:path>
            </a:pathLst>
          </a:custGeom>
          <a:solidFill>
            <a:srgbClr val="E738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8" name="Google Shape;408;p31"/>
          <p:cNvSpPr txBox="1"/>
          <p:nvPr/>
        </p:nvSpPr>
        <p:spPr>
          <a:xfrm>
            <a:off x="6050305" y="2640805"/>
            <a:ext cx="554375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ANY QUESTIONS?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09" name="Google Shape;409;p31"/>
          <p:cNvSpPr txBox="1"/>
          <p:nvPr/>
        </p:nvSpPr>
        <p:spPr>
          <a:xfrm>
            <a:off x="5582246" y="2041377"/>
            <a:ext cx="27846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THANK YOU!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9087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"/>
          <p:cNvSpPr txBox="1">
            <a:spLocks noGrp="1"/>
          </p:cNvSpPr>
          <p:nvPr>
            <p:ph type="title"/>
          </p:nvPr>
        </p:nvSpPr>
        <p:spPr>
          <a:xfrm>
            <a:off x="613885" y="895048"/>
            <a:ext cx="107399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7" name="Google Shape;417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8" name="Google Shape;418;p33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33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8722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3" name="Google Shape;423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5" name="Google Shape;425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34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34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047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 txBox="1">
            <a:spLocks noGrp="1"/>
          </p:cNvSpPr>
          <p:nvPr>
            <p:ph type="title"/>
          </p:nvPr>
        </p:nvSpPr>
        <p:spPr>
          <a:xfrm>
            <a:off x="613885" y="895048"/>
            <a:ext cx="107399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35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35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2822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8" name="Google Shape;438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9" name="Google Shape;439;p37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37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834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erriweathe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44" name="Google Shape;444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5" name="Google Shape;445;p38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38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083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 txBox="1">
            <a:spLocks noGrp="1"/>
          </p:cNvSpPr>
          <p:nvPr>
            <p:ph type="title"/>
          </p:nvPr>
        </p:nvSpPr>
        <p:spPr>
          <a:xfrm>
            <a:off x="613885" y="895048"/>
            <a:ext cx="107399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39"/>
          <p:cNvSpPr txBox="1">
            <a:spLocks noGrp="1"/>
          </p:cNvSpPr>
          <p:nvPr>
            <p:ph type="body" idx="1"/>
          </p:nvPr>
        </p:nvSpPr>
        <p:spPr>
          <a:xfrm rot="5400000">
            <a:off x="3808174" y="-1183836"/>
            <a:ext cx="4351338" cy="1073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0" name="Google Shape;450;p39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39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478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7"/>
          <p:cNvSpPr txBox="1">
            <a:spLocks noGrp="1"/>
          </p:cNvSpPr>
          <p:nvPr>
            <p:ph type="title"/>
          </p:nvPr>
        </p:nvSpPr>
        <p:spPr>
          <a:xfrm>
            <a:off x="613885" y="895049"/>
            <a:ext cx="10739915" cy="9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7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8" name="Google Shape;358;p27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9" name="Google Shape;359;p27"/>
          <p:cNvSpPr>
            <a:spLocks noGrp="1"/>
          </p:cNvSpPr>
          <p:nvPr>
            <p:ph type="pic" idx="2"/>
          </p:nvPr>
        </p:nvSpPr>
        <p:spPr>
          <a:xfrm>
            <a:off x="0" y="1855058"/>
            <a:ext cx="11353800" cy="1164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60" name="Google Shape;360;p27"/>
          <p:cNvSpPr txBox="1"/>
          <p:nvPr/>
        </p:nvSpPr>
        <p:spPr>
          <a:xfrm>
            <a:off x="342335" y="2934446"/>
            <a:ext cx="14560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01</a:t>
            </a:r>
            <a:endParaRPr sz="5400" b="1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27"/>
          <p:cNvSpPr txBox="1"/>
          <p:nvPr/>
        </p:nvSpPr>
        <p:spPr>
          <a:xfrm>
            <a:off x="2420445" y="2916069"/>
            <a:ext cx="132625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02</a:t>
            </a:r>
            <a:endParaRPr sz="5400" b="1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27"/>
          <p:cNvSpPr txBox="1"/>
          <p:nvPr/>
        </p:nvSpPr>
        <p:spPr>
          <a:xfrm>
            <a:off x="4368742" y="2916069"/>
            <a:ext cx="146060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03</a:t>
            </a:r>
            <a:endParaRPr sz="5400" b="1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p27"/>
          <p:cNvSpPr txBox="1"/>
          <p:nvPr/>
        </p:nvSpPr>
        <p:spPr>
          <a:xfrm>
            <a:off x="6441346" y="2916069"/>
            <a:ext cx="1330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04</a:t>
            </a:r>
            <a:endParaRPr sz="5400" b="1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27"/>
          <p:cNvSpPr txBox="1"/>
          <p:nvPr/>
        </p:nvSpPr>
        <p:spPr>
          <a:xfrm>
            <a:off x="8394184" y="2874050"/>
            <a:ext cx="1330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05</a:t>
            </a:r>
            <a:endParaRPr sz="5400" b="1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65" name="Google Shape;365;p27"/>
          <p:cNvCxnSpPr/>
          <p:nvPr/>
        </p:nvCxnSpPr>
        <p:spPr>
          <a:xfrm>
            <a:off x="613167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" name="Google Shape;366;p27"/>
          <p:cNvCxnSpPr/>
          <p:nvPr/>
        </p:nvCxnSpPr>
        <p:spPr>
          <a:xfrm>
            <a:off x="2648620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7" name="Google Shape;367;p27"/>
          <p:cNvCxnSpPr/>
          <p:nvPr/>
        </p:nvCxnSpPr>
        <p:spPr>
          <a:xfrm>
            <a:off x="4647840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8" name="Google Shape;368;p27"/>
          <p:cNvCxnSpPr/>
          <p:nvPr/>
        </p:nvCxnSpPr>
        <p:spPr>
          <a:xfrm>
            <a:off x="6679879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9" name="Google Shape;369;p27"/>
          <p:cNvCxnSpPr/>
          <p:nvPr/>
        </p:nvCxnSpPr>
        <p:spPr>
          <a:xfrm>
            <a:off x="8664808" y="3898981"/>
            <a:ext cx="914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0" name="Google Shape;370;p27"/>
          <p:cNvSpPr txBox="1">
            <a:spLocks noGrp="1"/>
          </p:cNvSpPr>
          <p:nvPr>
            <p:ph type="body" idx="1"/>
          </p:nvPr>
        </p:nvSpPr>
        <p:spPr>
          <a:xfrm>
            <a:off x="608608" y="3949513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27"/>
          <p:cNvSpPr txBox="1">
            <a:spLocks noGrp="1"/>
          </p:cNvSpPr>
          <p:nvPr>
            <p:ph type="body" idx="3"/>
          </p:nvPr>
        </p:nvSpPr>
        <p:spPr>
          <a:xfrm>
            <a:off x="608608" y="4597841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27"/>
          <p:cNvSpPr txBox="1">
            <a:spLocks noGrp="1"/>
          </p:cNvSpPr>
          <p:nvPr>
            <p:ph type="body" idx="4"/>
          </p:nvPr>
        </p:nvSpPr>
        <p:spPr>
          <a:xfrm>
            <a:off x="2642485" y="3944307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27"/>
          <p:cNvSpPr txBox="1">
            <a:spLocks noGrp="1"/>
          </p:cNvSpPr>
          <p:nvPr>
            <p:ph type="body" idx="5"/>
          </p:nvPr>
        </p:nvSpPr>
        <p:spPr>
          <a:xfrm>
            <a:off x="2642485" y="4592635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27"/>
          <p:cNvSpPr txBox="1">
            <a:spLocks noGrp="1"/>
          </p:cNvSpPr>
          <p:nvPr>
            <p:ph type="body" idx="6"/>
          </p:nvPr>
        </p:nvSpPr>
        <p:spPr>
          <a:xfrm>
            <a:off x="4676357" y="3939101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27"/>
          <p:cNvSpPr txBox="1">
            <a:spLocks noGrp="1"/>
          </p:cNvSpPr>
          <p:nvPr>
            <p:ph type="body" idx="7"/>
          </p:nvPr>
        </p:nvSpPr>
        <p:spPr>
          <a:xfrm>
            <a:off x="4676357" y="4587429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27"/>
          <p:cNvSpPr txBox="1">
            <a:spLocks noGrp="1"/>
          </p:cNvSpPr>
          <p:nvPr>
            <p:ph type="body" idx="8"/>
          </p:nvPr>
        </p:nvSpPr>
        <p:spPr>
          <a:xfrm>
            <a:off x="6700184" y="3933895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27"/>
          <p:cNvSpPr txBox="1">
            <a:spLocks noGrp="1"/>
          </p:cNvSpPr>
          <p:nvPr>
            <p:ph type="body" idx="9"/>
          </p:nvPr>
        </p:nvSpPr>
        <p:spPr>
          <a:xfrm>
            <a:off x="6700184" y="4582223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27"/>
          <p:cNvSpPr txBox="1">
            <a:spLocks noGrp="1"/>
          </p:cNvSpPr>
          <p:nvPr>
            <p:ph type="body" idx="13"/>
          </p:nvPr>
        </p:nvSpPr>
        <p:spPr>
          <a:xfrm>
            <a:off x="8734053" y="3928689"/>
            <a:ext cx="1769438" cy="54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27"/>
          <p:cNvSpPr txBox="1">
            <a:spLocks noGrp="1"/>
          </p:cNvSpPr>
          <p:nvPr>
            <p:ph type="body" idx="14"/>
          </p:nvPr>
        </p:nvSpPr>
        <p:spPr>
          <a:xfrm>
            <a:off x="8734053" y="4577017"/>
            <a:ext cx="1733805" cy="17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40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40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3779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3EDC36-4C41-48B9-A0DB-F800508E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8BBEA-0367-4A8D-AF3B-444E896FFAD2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5E3A0DE-F76E-410E-A2A0-211B1AB6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E8720E-E18A-4AC0-9E3A-17635239B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5D76C-F045-4D14-9AF6-F1FDE268F1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318229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erriweathe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 sz="24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28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4" name="Google Shape;384;p28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hank you2">
  <p:cSld name="1_Thank you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7" name="Google Shape;387;p29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388" name="Google Shape;388;p29" descr="A blue and white watercolor background with words&#10;&#10;Description automatically generated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-1"/>
            <a:ext cx="7162800" cy="6233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9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theme" Target="../theme/theme7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1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3885" y="895048"/>
            <a:ext cx="107399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erriweather"/>
              <a:buNone/>
              <a:defRPr sz="4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3885" y="2010452"/>
            <a:ext cx="107399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/>
          <p:nvPr/>
        </p:nvSpPr>
        <p:spPr>
          <a:xfrm>
            <a:off x="11519020" y="3453239"/>
            <a:ext cx="533400" cy="53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1715751" y="14515"/>
            <a:ext cx="114300" cy="3200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1734801" y="4239477"/>
            <a:ext cx="95249" cy="261852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" name="Google Shape;14;p1" descr="A black background with blue text&#10;&#10;Description automatically generated"/>
          <p:cNvPicPr preferRelativeResize="0"/>
          <p:nvPr/>
        </p:nvPicPr>
        <p:blipFill rotWithShape="1">
          <a:blip r:embed="rId2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85" y="266426"/>
            <a:ext cx="1621315" cy="5618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1484106" y="3581439"/>
            <a:ext cx="5966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8271804" y="6361610"/>
            <a:ext cx="3306311" cy="472094"/>
            <a:chOff x="511927" y="5721934"/>
            <a:chExt cx="5379773" cy="778595"/>
          </a:xfrm>
        </p:grpSpPr>
        <p:grpSp>
          <p:nvGrpSpPr>
            <p:cNvPr id="17" name="Google Shape;17;p1"/>
            <p:cNvGrpSpPr/>
            <p:nvPr/>
          </p:nvGrpSpPr>
          <p:grpSpPr>
            <a:xfrm>
              <a:off x="511927" y="5796828"/>
              <a:ext cx="2882078" cy="561751"/>
              <a:chOff x="591331" y="5741687"/>
              <a:chExt cx="3153544" cy="614663"/>
            </a:xfrm>
          </p:grpSpPr>
          <p:pic>
            <p:nvPicPr>
              <p:cNvPr id="18" name="Google Shape;18;p1"/>
              <p:cNvPicPr preferRelativeResize="0"/>
              <p:nvPr/>
            </p:nvPicPr>
            <p:blipFill rotWithShape="1">
              <a:blip r:embed="rId2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70630" y="5877381"/>
                <a:ext cx="1137355" cy="343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19;p1"/>
              <p:cNvPicPr preferRelativeResize="0"/>
              <p:nvPr/>
            </p:nvPicPr>
            <p:blipFill rotWithShape="1">
              <a:blip r:embed="rId24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31" y="5857217"/>
                <a:ext cx="1077737" cy="3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1" descr="Logo&#10;&#10;Description automatically generated"/>
              <p:cNvPicPr preferRelativeResize="0"/>
              <p:nvPr/>
            </p:nvPicPr>
            <p:blipFill rotWithShape="1">
              <a:blip r:embed="rId2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0212" y="5741687"/>
                <a:ext cx="614663" cy="614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Google Shape;21;p1"/>
            <p:cNvPicPr preferRelativeResize="0"/>
            <p:nvPr/>
          </p:nvPicPr>
          <p:blipFill rotWithShape="1">
            <a:blip r:embed="rId26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9143" y="5721934"/>
              <a:ext cx="1562557" cy="77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"/>
            <p:cNvPicPr preferRelativeResize="0"/>
            <p:nvPr/>
          </p:nvPicPr>
          <p:blipFill rotWithShape="1">
            <a:blip r:embed="rId27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8887" y="5801590"/>
              <a:ext cx="571269" cy="552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0" r:id="rId12"/>
    <p:sldLayoutId id="2147483681" r:id="rId13"/>
    <p:sldLayoutId id="2147483683" r:id="rId14"/>
    <p:sldLayoutId id="2147483684" r:id="rId15"/>
    <p:sldLayoutId id="2147483685" r:id="rId16"/>
    <p:sldLayoutId id="2147483686" r:id="rId17"/>
    <p:sldLayoutId id="2147483711" r:id="rId18"/>
    <p:sldLayoutId id="214748371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A6A2367-16C9-49FF-BAB0-2E4627EA7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D60636-C0D3-4545-ABF7-794B64DE7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657A2-4946-4FE2-9FDF-0F167F8D1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5C5867-9BF0-4584-91C3-1CC88BECFE69}" type="datetimeFigureOut">
              <a:rPr lang="en-US"/>
              <a:pPr>
                <a:defRPr/>
              </a:pPr>
              <a:t>11/11/25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6B8D2-C484-44E6-9DE0-6C8D12838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1AF96-0E38-4BD3-959E-B6381E71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3ECE1-35B6-4CF1-81E2-BAACE646BB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724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3" r:id="rId14"/>
  </p:sldLayoutIdLst>
  <p:transition spd="slow">
    <p:push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32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05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rgbClr val="A5CD28"/>
                </a:solidFill>
                <a:effectLst/>
                <a:latin typeface="Open Sans" panose="020B0606030504020204" pitchFamily="34" charset="0"/>
                <a:hlinkClick r:id="rId3" tooltip="PresentationGo!"/>
              </a:rPr>
              <a:t>presentationgo.com</a:t>
            </a:r>
            <a:endParaRPr lang="en-US" sz="1100" dirty="0"/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863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A6A2367-16C9-49FF-BAB0-2E4627EA7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DD60636-C0D3-4545-ABF7-794B64DE7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657A2-4946-4FE2-9FDF-0F167F8D1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5C5867-9BF0-4584-91C3-1CC88BECFE69}" type="datetimeFigureOut">
              <a:rPr lang="en-US"/>
              <a:pPr>
                <a:defRPr/>
              </a:pPr>
              <a:t>11/11/25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6B8D2-C484-44E6-9DE0-6C8D12838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1AF96-0E38-4BD3-959E-B6381E71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333ECE1-35B6-4CF1-81E2-BAACE646BB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5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ransition spd="slow">
    <p:push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3" cstate="email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3885" y="895048"/>
            <a:ext cx="10739915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erriweather"/>
              <a:buNone/>
              <a:defRPr sz="4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3885" y="2010452"/>
            <a:ext cx="107399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053961" y="6498315"/>
            <a:ext cx="27432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613885" y="6498434"/>
            <a:ext cx="4114800" cy="2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1519020" y="3453239"/>
            <a:ext cx="533400" cy="533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1715751" y="14515"/>
            <a:ext cx="114300" cy="3200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1734801" y="4239477"/>
            <a:ext cx="95249" cy="2618523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4" name="Google Shape;14;p1" descr="A black background with blue text&#10;&#10;Description automatically generated"/>
          <p:cNvPicPr preferRelativeResize="0"/>
          <p:nvPr/>
        </p:nvPicPr>
        <p:blipFill rotWithShape="1">
          <a:blip r:embed="rId2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885" y="266426"/>
            <a:ext cx="1621315" cy="56189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1484106" y="3581439"/>
            <a:ext cx="59663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6" name="Google Shape;16;p1"/>
          <p:cNvGrpSpPr/>
          <p:nvPr/>
        </p:nvGrpSpPr>
        <p:grpSpPr>
          <a:xfrm>
            <a:off x="8271804" y="6361610"/>
            <a:ext cx="3306311" cy="472094"/>
            <a:chOff x="511927" y="5721934"/>
            <a:chExt cx="5379773" cy="778595"/>
          </a:xfrm>
        </p:grpSpPr>
        <p:grpSp>
          <p:nvGrpSpPr>
            <p:cNvPr id="17" name="Google Shape;17;p1"/>
            <p:cNvGrpSpPr/>
            <p:nvPr/>
          </p:nvGrpSpPr>
          <p:grpSpPr>
            <a:xfrm>
              <a:off x="511927" y="5796828"/>
              <a:ext cx="2882078" cy="561751"/>
              <a:chOff x="591331" y="5741687"/>
              <a:chExt cx="3153544" cy="614663"/>
            </a:xfrm>
          </p:grpSpPr>
          <p:pic>
            <p:nvPicPr>
              <p:cNvPr id="18" name="Google Shape;18;p1"/>
              <p:cNvPicPr preferRelativeResize="0"/>
              <p:nvPr/>
            </p:nvPicPr>
            <p:blipFill rotWithShape="1">
              <a:blip r:embed="rId25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770630" y="5877381"/>
                <a:ext cx="1137355" cy="343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" name="Google Shape;19;p1"/>
              <p:cNvPicPr preferRelativeResize="0"/>
              <p:nvPr/>
            </p:nvPicPr>
            <p:blipFill rotWithShape="1">
              <a:blip r:embed="rId26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1331" y="5857217"/>
                <a:ext cx="1077737" cy="3836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1" descr="Logo&#10;&#10;Description automatically generated"/>
              <p:cNvPicPr preferRelativeResize="0"/>
              <p:nvPr/>
            </p:nvPicPr>
            <p:blipFill rotWithShape="1">
              <a:blip r:embed="rId27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0212" y="5741687"/>
                <a:ext cx="614663" cy="61466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" name="Google Shape;21;p1"/>
            <p:cNvPicPr preferRelativeResize="0"/>
            <p:nvPr/>
          </p:nvPicPr>
          <p:blipFill rotWithShape="1">
            <a:blip r:embed="rId28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9143" y="5721934"/>
              <a:ext cx="1562557" cy="7785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1"/>
            <p:cNvPicPr preferRelativeResize="0"/>
            <p:nvPr/>
          </p:nvPicPr>
          <p:blipFill rotWithShape="1">
            <a:blip r:embed="rId29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8887" y="5801590"/>
              <a:ext cx="571269" cy="5522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02893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10" Type="http://schemas.microsoft.com/office/2007/relationships/hdphoto" Target="../media/hdphoto5.wdp"/><Relationship Id="rId4" Type="http://schemas.openxmlformats.org/officeDocument/2006/relationships/image" Target="../media/image77.jpe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3.jpe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13" Type="http://schemas.openxmlformats.org/officeDocument/2006/relationships/hyperlink" Target="https://www.linkedin.com/in/uchenna-uzo-143089162/" TargetMode="External"/><Relationship Id="rId3" Type="http://schemas.openxmlformats.org/officeDocument/2006/relationships/image" Target="../media/image98.jpeg"/><Relationship Id="rId7" Type="http://schemas.openxmlformats.org/officeDocument/2006/relationships/image" Target="../media/image102.png"/><Relationship Id="rId12" Type="http://schemas.openxmlformats.org/officeDocument/2006/relationships/hyperlink" Target="https://afritail.com/uuzo/" TargetMode="Externa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07.png"/><Relationship Id="rId1" Type="http://schemas.openxmlformats.org/officeDocument/2006/relationships/tags" Target="../tags/tag23.xml"/><Relationship Id="rId6" Type="http://schemas.openxmlformats.org/officeDocument/2006/relationships/image" Target="../media/image101.svg"/><Relationship Id="rId11" Type="http://schemas.openxmlformats.org/officeDocument/2006/relationships/hyperlink" Target="http://www.afritail.com/" TargetMode="External"/><Relationship Id="rId5" Type="http://schemas.openxmlformats.org/officeDocument/2006/relationships/image" Target="../media/image100.png"/><Relationship Id="rId15" Type="http://schemas.openxmlformats.org/officeDocument/2006/relationships/image" Target="../media/image106.png"/><Relationship Id="rId10" Type="http://schemas.openxmlformats.org/officeDocument/2006/relationships/image" Target="../media/image105.sv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hyperlink" Target="mailto:uuzo@lbs.edu.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uzo@lbs.edu.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png"/><Relationship Id="rId7" Type="http://schemas.openxmlformats.org/officeDocument/2006/relationships/image" Target="../media/image55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statista.com/statistics/1261870/reasons-change-brands-worldwide" TargetMode="External"/><Relationship Id="rId5" Type="http://schemas.openxmlformats.org/officeDocument/2006/relationships/image" Target="../media/image54.jpe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>
            <a:spLocks noGrp="1"/>
          </p:cNvSpPr>
          <p:nvPr>
            <p:ph type="ctrTitle"/>
          </p:nvPr>
        </p:nvSpPr>
        <p:spPr>
          <a:xfrm>
            <a:off x="894907" y="3009765"/>
            <a:ext cx="10706986" cy="979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erriweather"/>
              <a:buNone/>
              <a:tabLst>
                <a:tab pos="4456113" algn="l"/>
              </a:tabLst>
            </a:pPr>
            <a:r>
              <a:rPr lang="en-US" sz="4400" b="1" dirty="0">
                <a:latin typeface="Verdana" panose="020B0604030504040204" pitchFamily="34" charset="0"/>
                <a:ea typeface="Verdana" panose="020B0604030504040204" pitchFamily="34" charset="0"/>
              </a:rPr>
              <a:t>African Shoppers’ Behaviour in an Age of Artificial Intelligence</a:t>
            </a:r>
            <a:br>
              <a:rPr lang="en-US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8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Advertising Conference, 2025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AutoShape 2" descr="Elon Musk Staves Off Philadelphia Bid to Block $1 Million Voter Giveaways -  Bloomberg">
            <a:extLst>
              <a:ext uri="{FF2B5EF4-FFF2-40B4-BE49-F238E27FC236}">
                <a16:creationId xmlns:a16="http://schemas.microsoft.com/office/drawing/2014/main" id="{B8C13BB4-C593-440B-B5CC-3CDB998AAA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Elon Musk Staves Off Philadelphia Bid to Block $1 Million Voter Giveaways -  Bloomberg">
            <a:extLst>
              <a:ext uri="{FF2B5EF4-FFF2-40B4-BE49-F238E27FC236}">
                <a16:creationId xmlns:a16="http://schemas.microsoft.com/office/drawing/2014/main" id="{D29D30B4-BCFC-4E79-B111-B64A72BBC5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Elon Musk Staves Off Philadelphia Bid to Block $1 Million Voter Giveaways -  Bloomberg">
            <a:extLst>
              <a:ext uri="{FF2B5EF4-FFF2-40B4-BE49-F238E27FC236}">
                <a16:creationId xmlns:a16="http://schemas.microsoft.com/office/drawing/2014/main" id="{77AC0CB4-7533-4482-BA58-6737569CB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Elon Musk Staves Off Philadelphia Bid to Block $1 Million Voter Giveaways -  Bloomberg">
            <a:extLst>
              <a:ext uri="{FF2B5EF4-FFF2-40B4-BE49-F238E27FC236}">
                <a16:creationId xmlns:a16="http://schemas.microsoft.com/office/drawing/2014/main" id="{536D1817-7816-4BD7-A87B-9B35CFF65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B920E5B-FF9F-91C4-D3E4-13DB5B62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0AB372-7BF9-BBA1-EE6A-D9551ED11EB3}"/>
              </a:ext>
            </a:extLst>
          </p:cNvPr>
          <p:cNvSpPr/>
          <p:nvPr/>
        </p:nvSpPr>
        <p:spPr>
          <a:xfrm>
            <a:off x="0" y="-44056"/>
            <a:ext cx="12188825" cy="6902056"/>
          </a:xfrm>
          <a:prstGeom prst="rect">
            <a:avLst/>
          </a:prstGeom>
          <a:solidFill>
            <a:srgbClr val="00206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D1DFC-AFAC-BD0A-F99B-847FD613CC91}"/>
              </a:ext>
            </a:extLst>
          </p:cNvPr>
          <p:cNvSpPr txBox="1">
            <a:spLocks/>
          </p:cNvSpPr>
          <p:nvPr/>
        </p:nvSpPr>
        <p:spPr>
          <a:xfrm>
            <a:off x="850369" y="1869558"/>
            <a:ext cx="10488081" cy="12765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i="0" kern="1200" normalizeH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 algn="ctr">
              <a:buClrTx/>
              <a:defRPr/>
            </a:pPr>
            <a:r>
              <a:rPr lang="en-US" sz="4000" noProof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 shoppers satisfied with how retailers use AI to serve them?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BD854B-DF1E-8585-43CB-2CF65843E29B}"/>
              </a:ext>
            </a:extLst>
          </p:cNvPr>
          <p:cNvSpPr txBox="1">
            <a:spLocks/>
          </p:cNvSpPr>
          <p:nvPr/>
        </p:nvSpPr>
        <p:spPr>
          <a:xfrm>
            <a:off x="853551" y="5162900"/>
            <a:ext cx="4696645" cy="716906"/>
          </a:xfrm>
          <a:prstGeom prst="roundRect">
            <a:avLst>
              <a:gd name="adj" fmla="val 44846"/>
            </a:avLst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i="0" kern="1200" normalizeH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 algn="ctr">
              <a:buClrTx/>
              <a:defRPr/>
            </a:pPr>
            <a:r>
              <a:rPr lang="en-US" sz="36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ADD61B-B305-09C0-3298-234D64D35DAE}"/>
              </a:ext>
            </a:extLst>
          </p:cNvPr>
          <p:cNvSpPr txBox="1">
            <a:spLocks/>
          </p:cNvSpPr>
          <p:nvPr/>
        </p:nvSpPr>
        <p:spPr>
          <a:xfrm>
            <a:off x="6641806" y="5162900"/>
            <a:ext cx="4696645" cy="7169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i="0" kern="1200" normalizeH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 algn="ctr">
              <a:buClrTx/>
              <a:defRPr/>
            </a:pPr>
            <a:r>
              <a:rPr lang="en-US" sz="36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A green tick and red x in circles&#10;&#10;Description automatically generated">
            <a:extLst>
              <a:ext uri="{FF2B5EF4-FFF2-40B4-BE49-F238E27FC236}">
                <a16:creationId xmlns:a16="http://schemas.microsoft.com/office/drawing/2014/main" id="{89B329FD-ABAF-5283-83DD-4FD0994CB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749" y="4184706"/>
            <a:ext cx="932383" cy="917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green tick and red x in circles&#10;&#10;Description automatically generated">
            <a:extLst>
              <a:ext uri="{FF2B5EF4-FFF2-40B4-BE49-F238E27FC236}">
                <a16:creationId xmlns:a16="http://schemas.microsoft.com/office/drawing/2014/main" id="{E9E296F1-30F1-AF7F-33FB-CFB66ACD30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0869" y="4184706"/>
            <a:ext cx="938517" cy="901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FDD970-2B8B-FBA0-F338-A770C49995E9}"/>
              </a:ext>
            </a:extLst>
          </p:cNvPr>
          <p:cNvGrpSpPr/>
          <p:nvPr/>
        </p:nvGrpSpPr>
        <p:grpSpPr>
          <a:xfrm>
            <a:off x="6094409" y="4184706"/>
            <a:ext cx="66985" cy="2297991"/>
            <a:chOff x="6040841" y="4069409"/>
            <a:chExt cx="83735" cy="308901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49106E-69BB-DA71-FC0A-F2F4BBD238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85672" y="5608313"/>
              <a:ext cx="3077807" cy="0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C0F019D-E8BD-4CF4-5054-B02A2FACD32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501936" y="5619523"/>
              <a:ext cx="3077809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61603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>
            <a:extLst>
              <a:ext uri="{FF2B5EF4-FFF2-40B4-BE49-F238E27FC236}">
                <a16:creationId xmlns:a16="http://schemas.microsoft.com/office/drawing/2014/main" id="{4071E24D-25CA-4552-B9EB-F525E99444CE}"/>
              </a:ext>
            </a:extLst>
          </p:cNvPr>
          <p:cNvSpPr txBox="1"/>
          <p:nvPr/>
        </p:nvSpPr>
        <p:spPr>
          <a:xfrm>
            <a:off x="464100" y="1591989"/>
            <a:ext cx="1309077" cy="50558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8AABBA-2E8F-4C7A-87BE-98608637D7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395" y="0"/>
            <a:ext cx="12188824" cy="68937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E2D8292-0A4A-4AE9-8E09-D002F2978106}"/>
              </a:ext>
            </a:extLst>
          </p:cNvPr>
          <p:cNvSpPr/>
          <p:nvPr/>
        </p:nvSpPr>
        <p:spPr>
          <a:xfrm>
            <a:off x="-31338" y="0"/>
            <a:ext cx="12188825" cy="6920801"/>
          </a:xfrm>
          <a:prstGeom prst="rect">
            <a:avLst/>
          </a:pr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34FAE14-5F1D-4A8B-B8C1-5A48F994BD03}"/>
              </a:ext>
            </a:extLst>
          </p:cNvPr>
          <p:cNvSpPr txBox="1">
            <a:spLocks/>
          </p:cNvSpPr>
          <p:nvPr/>
        </p:nvSpPr>
        <p:spPr bwMode="auto">
          <a:xfrm>
            <a:off x="726042" y="739850"/>
            <a:ext cx="10739915" cy="95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buClrTx/>
              <a:buFontTx/>
            </a:pPr>
            <a:r>
              <a: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Shoppers Frustration level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99F37-44A5-416C-869F-11C0AA0CCDF1}"/>
              </a:ext>
            </a:extLst>
          </p:cNvPr>
          <p:cNvSpPr txBox="1"/>
          <p:nvPr/>
        </p:nvSpPr>
        <p:spPr>
          <a:xfrm>
            <a:off x="4153521" y="5522261"/>
            <a:ext cx="3535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in 10</a:t>
            </a:r>
            <a:r>
              <a:rPr lang="en-US" sz="5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26" name="Picture 2" descr="Middleaged black man owns grocery store uses tablet for online sales  analysis concept small business owner technology in retail online sales  analysis grocery store management | Premium AI-generated image">
            <a:extLst>
              <a:ext uri="{FF2B5EF4-FFF2-40B4-BE49-F238E27FC236}">
                <a16:creationId xmlns:a16="http://schemas.microsoft.com/office/drawing/2014/main" id="{09C298B2-EC71-4CFD-830C-C19D7EB57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8719" y="2097574"/>
            <a:ext cx="5606595" cy="31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1220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530EAFB-2879-F7E7-2FFE-69A9FA01906B}"/>
              </a:ext>
            </a:extLst>
          </p:cNvPr>
          <p:cNvSpPr/>
          <p:nvPr/>
        </p:nvSpPr>
        <p:spPr>
          <a:xfrm>
            <a:off x="1002414" y="748118"/>
            <a:ext cx="10147738" cy="2648607"/>
          </a:xfrm>
          <a:prstGeom prst="rect">
            <a:avLst/>
          </a:prstGeom>
          <a:solidFill>
            <a:srgbClr val="D3D3D3">
              <a:lumMod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27432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E1CF43A-D71C-C2E1-9F32-E0D175E4EF3C}"/>
              </a:ext>
            </a:extLst>
          </p:cNvPr>
          <p:cNvSpPr/>
          <p:nvPr/>
        </p:nvSpPr>
        <p:spPr>
          <a:xfrm>
            <a:off x="1002416" y="3693863"/>
            <a:ext cx="2982310" cy="2287722"/>
          </a:xfrm>
          <a:prstGeom prst="rect">
            <a:avLst/>
          </a:prstGeom>
          <a:solidFill>
            <a:srgbClr val="4CC1E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Ins="137160" bIns="182880" rtlCol="0" anchor="b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E598DA-113B-3E7D-B892-E1FE20A0ABEC}"/>
              </a:ext>
            </a:extLst>
          </p:cNvPr>
          <p:cNvSpPr/>
          <p:nvPr/>
        </p:nvSpPr>
        <p:spPr>
          <a:xfrm>
            <a:off x="4585129" y="3656195"/>
            <a:ext cx="2982310" cy="2287722"/>
          </a:xfrm>
          <a:prstGeom prst="rect">
            <a:avLst/>
          </a:prstGeom>
          <a:solidFill>
            <a:srgbClr val="FFCC4C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Ins="137160" bIns="182880" rtlCol="0" anchor="b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183EC3-B36E-F483-7CBA-8C8CB3B72409}"/>
              </a:ext>
            </a:extLst>
          </p:cNvPr>
          <p:cNvSpPr/>
          <p:nvPr/>
        </p:nvSpPr>
        <p:spPr>
          <a:xfrm>
            <a:off x="8167842" y="3610909"/>
            <a:ext cx="2982310" cy="2287722"/>
          </a:xfrm>
          <a:prstGeom prst="rect">
            <a:avLst/>
          </a:prstGeom>
          <a:solidFill>
            <a:srgbClr val="C13018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Ins="137160" bIns="182880" rtlCol="0" anchor="b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F32111E-B42C-D0BD-6570-E689DF2B5BA0}"/>
              </a:ext>
            </a:extLst>
          </p:cNvPr>
          <p:cNvSpPr/>
          <p:nvPr/>
        </p:nvSpPr>
        <p:spPr>
          <a:xfrm>
            <a:off x="926216" y="666782"/>
            <a:ext cx="10147738" cy="2648607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27432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</a:t>
            </a:r>
            <a:r>
              <a:rPr lang="en-US" sz="3600" b="1" cap="all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Nigerian</a:t>
            </a: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customer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91507F-6F93-77B7-63CD-B6D50EFC2274}"/>
              </a:ext>
            </a:extLst>
          </p:cNvPr>
          <p:cNvSpPr/>
          <p:nvPr/>
        </p:nvSpPr>
        <p:spPr>
          <a:xfrm>
            <a:off x="926216" y="3603291"/>
            <a:ext cx="2982310" cy="2287722"/>
          </a:xfrm>
          <a:prstGeom prst="rect">
            <a:avLst/>
          </a:prstGeom>
          <a:solidFill>
            <a:srgbClr val="4CC1E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Ins="137160" bIns="182880" rtlCol="0" anchor="b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F9295B8-9AF5-FE4B-9369-5EED52F89328}"/>
              </a:ext>
            </a:extLst>
          </p:cNvPr>
          <p:cNvSpPr/>
          <p:nvPr/>
        </p:nvSpPr>
        <p:spPr>
          <a:xfrm>
            <a:off x="1576544" y="2574409"/>
            <a:ext cx="1681655" cy="168165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716C7B-EB4C-58E4-1CCF-85C9EA50AC4F}"/>
              </a:ext>
            </a:extLst>
          </p:cNvPr>
          <p:cNvSpPr/>
          <p:nvPr/>
        </p:nvSpPr>
        <p:spPr>
          <a:xfrm>
            <a:off x="4585129" y="3591636"/>
            <a:ext cx="2982310" cy="2287722"/>
          </a:xfrm>
          <a:prstGeom prst="rect">
            <a:avLst/>
          </a:prstGeom>
          <a:solidFill>
            <a:srgbClr val="FFCC4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Ins="137160" bIns="182880" rtlCol="0" anchor="b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A55D247-40DD-8EC3-8640-9CB79D739185}"/>
              </a:ext>
            </a:extLst>
          </p:cNvPr>
          <p:cNvSpPr/>
          <p:nvPr/>
        </p:nvSpPr>
        <p:spPr>
          <a:xfrm>
            <a:off x="5159258" y="2574409"/>
            <a:ext cx="1681655" cy="168165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EB7F45A-0F95-85B9-D956-71F215BB816A}"/>
              </a:ext>
            </a:extLst>
          </p:cNvPr>
          <p:cNvSpPr/>
          <p:nvPr/>
        </p:nvSpPr>
        <p:spPr>
          <a:xfrm>
            <a:off x="8091644" y="3520337"/>
            <a:ext cx="2982310" cy="2287722"/>
          </a:xfrm>
          <a:prstGeom prst="rect">
            <a:avLst/>
          </a:pr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Ins="137160" bIns="182880" rtlCol="0" anchor="b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B784E94-C73C-5BCA-F687-71C262EABD7E}"/>
              </a:ext>
            </a:extLst>
          </p:cNvPr>
          <p:cNvSpPr/>
          <p:nvPr/>
        </p:nvSpPr>
        <p:spPr>
          <a:xfrm>
            <a:off x="8741972" y="2574409"/>
            <a:ext cx="1681655" cy="168165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101600" dist="63500" dir="2700000" algn="tl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77E2688-A718-D493-855B-30A0BB4E5668}"/>
              </a:ext>
            </a:extLst>
          </p:cNvPr>
          <p:cNvSpPr/>
          <p:nvPr/>
        </p:nvSpPr>
        <p:spPr>
          <a:xfrm>
            <a:off x="943691" y="1933427"/>
            <a:ext cx="3183885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b="1" kern="1200" noProof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Incentivized Loyalist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CD1C496-2B2C-3DA3-538F-6FA749C85F50}"/>
              </a:ext>
            </a:extLst>
          </p:cNvPr>
          <p:cNvSpPr/>
          <p:nvPr/>
        </p:nvSpPr>
        <p:spPr>
          <a:xfrm>
            <a:off x="4576153" y="1933427"/>
            <a:ext cx="3236784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b="1" kern="1200" noProof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Polygamous Loyalist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E770051-8FC7-623B-79CE-0A6FB67465BF}"/>
              </a:ext>
            </a:extLst>
          </p:cNvPr>
          <p:cNvSpPr/>
          <p:nvPr/>
        </p:nvSpPr>
        <p:spPr>
          <a:xfrm>
            <a:off x="8674977" y="1933427"/>
            <a:ext cx="2052165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000" b="1" kern="1200" noProof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True Loyalist</a:t>
            </a:r>
          </a:p>
        </p:txBody>
      </p:sp>
      <p:sp>
        <p:nvSpPr>
          <p:cNvPr id="69" name="TextBox 71">
            <a:extLst>
              <a:ext uri="{FF2B5EF4-FFF2-40B4-BE49-F238E27FC236}">
                <a16:creationId xmlns:a16="http://schemas.microsoft.com/office/drawing/2014/main" id="{7A1C1689-AFB4-4EF7-C5B0-673BDD89A86D}"/>
              </a:ext>
            </a:extLst>
          </p:cNvPr>
          <p:cNvSpPr txBox="1"/>
          <p:nvPr/>
        </p:nvSpPr>
        <p:spPr>
          <a:xfrm>
            <a:off x="1174358" y="4382790"/>
            <a:ext cx="2486025" cy="947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algn="ctr">
              <a:lnSpc>
                <a:spcPct val="119800"/>
              </a:lnSpc>
              <a:spcBef>
                <a:spcPts val="75"/>
              </a:spcBef>
            </a:pPr>
            <a:r>
              <a:rPr lang="en-US" sz="1600" spc="-94" dirty="0"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He only patronises your brand under special promos and offers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</p:txBody>
      </p:sp>
      <p:sp>
        <p:nvSpPr>
          <p:cNvPr id="70" name="TextBox 71">
            <a:extLst>
              <a:ext uri="{FF2B5EF4-FFF2-40B4-BE49-F238E27FC236}">
                <a16:creationId xmlns:a16="http://schemas.microsoft.com/office/drawing/2014/main" id="{8BE7D452-37E8-7F62-03D8-84D910B00F1C}"/>
              </a:ext>
            </a:extLst>
          </p:cNvPr>
          <p:cNvSpPr txBox="1"/>
          <p:nvPr/>
        </p:nvSpPr>
        <p:spPr>
          <a:xfrm>
            <a:off x="4659276" y="4354100"/>
            <a:ext cx="2805606" cy="94743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algn="ctr">
              <a:lnSpc>
                <a:spcPct val="119800"/>
              </a:lnSpc>
              <a:spcBef>
                <a:spcPts val="75"/>
              </a:spcBef>
            </a:pPr>
            <a:r>
              <a:rPr lang="en-US" sz="1600" spc="-94" dirty="0"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Today he is with your brand, and tomorrow he is with a competitor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Microsoft Sans Serif"/>
            </a:endParaRP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7D3D344B-CBC9-A153-B6A7-2C82C3FFDD41}"/>
              </a:ext>
            </a:extLst>
          </p:cNvPr>
          <p:cNvSpPr txBox="1"/>
          <p:nvPr/>
        </p:nvSpPr>
        <p:spPr>
          <a:xfrm>
            <a:off x="8237803" y="4360701"/>
            <a:ext cx="2689992" cy="65197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algn="ctr">
              <a:lnSpc>
                <a:spcPct val="119800"/>
              </a:lnSpc>
              <a:spcBef>
                <a:spcPts val="75"/>
              </a:spcBef>
            </a:pPr>
            <a:r>
              <a:rPr lang="en-US" sz="1600" spc="-94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/>
              </a:rPr>
              <a:t>Trusts, endorses and actively uses your brand</a:t>
            </a:r>
          </a:p>
        </p:txBody>
      </p:sp>
      <p:pic>
        <p:nvPicPr>
          <p:cNvPr id="1026" name="Picture 2" descr="How to Prepare for an Executive Transition - M. J. Murdock Charitable Trust">
            <a:extLst>
              <a:ext uri="{FF2B5EF4-FFF2-40B4-BE49-F238E27FC236}">
                <a16:creationId xmlns:a16="http://schemas.microsoft.com/office/drawing/2014/main" id="{F3CBE39E-0B4F-77C3-751F-DC8B57F91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9046" y="2593459"/>
            <a:ext cx="1680361" cy="1662605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lack female executive Stock Photos, Royalty Free Black female executive  Images | Depositphotos">
            <a:extLst>
              <a:ext uri="{FF2B5EF4-FFF2-40B4-BE49-F238E27FC236}">
                <a16:creationId xmlns:a16="http://schemas.microsoft.com/office/drawing/2014/main" id="{A2F0A4B2-085B-8D2B-D954-7634FFDAA8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8660" y="293636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Business Executive Images – Browse 3,479,700 Stock Photos, Vectors, and  Video | Adobe Stock">
            <a:extLst>
              <a:ext uri="{FF2B5EF4-FFF2-40B4-BE49-F238E27FC236}">
                <a16:creationId xmlns:a16="http://schemas.microsoft.com/office/drawing/2014/main" id="{EC6C0190-E659-B974-87A0-BF611FAFF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3998" y="2550812"/>
            <a:ext cx="1653989" cy="1750866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5EE75A-238F-7487-E712-39776A7C11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1944" y="2575948"/>
            <a:ext cx="1699409" cy="1681655"/>
          </a:xfrm>
          <a:prstGeom prst="flowChartConnector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53998F5-A37F-4AC8-8E9C-1F5EB268E569}"/>
              </a:ext>
            </a:extLst>
          </p:cNvPr>
          <p:cNvGrpSpPr/>
          <p:nvPr/>
        </p:nvGrpSpPr>
        <p:grpSpPr>
          <a:xfrm>
            <a:off x="1858344" y="5464680"/>
            <a:ext cx="939996" cy="947439"/>
            <a:chOff x="1675237" y="4469530"/>
            <a:chExt cx="820129" cy="78368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0576998-F210-4807-A7C5-154104584382}"/>
                </a:ext>
              </a:extLst>
            </p:cNvPr>
            <p:cNvSpPr/>
            <p:nvPr/>
          </p:nvSpPr>
          <p:spPr>
            <a:xfrm>
              <a:off x="1675237" y="4469530"/>
              <a:ext cx="800100" cy="78368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bject 87">
              <a:extLst>
                <a:ext uri="{FF2B5EF4-FFF2-40B4-BE49-F238E27FC236}">
                  <a16:creationId xmlns:a16="http://schemas.microsoft.com/office/drawing/2014/main" id="{DEF2DAD7-98EA-483C-8522-DF47186891E8}"/>
                </a:ext>
              </a:extLst>
            </p:cNvPr>
            <p:cNvSpPr txBox="1"/>
            <p:nvPr/>
          </p:nvSpPr>
          <p:spPr>
            <a:xfrm>
              <a:off x="1695270" y="4675860"/>
              <a:ext cx="800096" cy="36755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US" sz="2800" b="1" spc="5" dirty="0">
                  <a:solidFill>
                    <a:schemeClr val="bg1"/>
                  </a:solidFill>
                  <a:latin typeface="Arial MT"/>
                  <a:cs typeface="Arial MT"/>
                </a:rPr>
                <a:t>  9</a:t>
              </a:r>
              <a:r>
                <a:rPr lang="en-GB" sz="2800" spc="5" dirty="0">
                  <a:solidFill>
                    <a:schemeClr val="bg1"/>
                  </a:solidFill>
                  <a:latin typeface="Arial MT"/>
                  <a:cs typeface="Arial MT"/>
                </a:rPr>
                <a:t>%</a:t>
              </a:r>
              <a:endParaRPr sz="2800" dirty="0">
                <a:solidFill>
                  <a:schemeClr val="bg1"/>
                </a:solidFill>
                <a:latin typeface="Arial MT"/>
                <a:cs typeface="Arial M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E92F8E-8278-433B-A805-CAE1477A0FB2}"/>
              </a:ext>
            </a:extLst>
          </p:cNvPr>
          <p:cNvGrpSpPr/>
          <p:nvPr/>
        </p:nvGrpSpPr>
        <p:grpSpPr>
          <a:xfrm>
            <a:off x="5577841" y="5363842"/>
            <a:ext cx="1015767" cy="929155"/>
            <a:chOff x="1675237" y="4469530"/>
            <a:chExt cx="875865" cy="78368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C3F0C2B-2F82-4F0B-A25E-B7FC90A3620A}"/>
                </a:ext>
              </a:extLst>
            </p:cNvPr>
            <p:cNvSpPr/>
            <p:nvPr/>
          </p:nvSpPr>
          <p:spPr>
            <a:xfrm>
              <a:off x="1675237" y="4469530"/>
              <a:ext cx="800100" cy="78368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bject 87">
              <a:extLst>
                <a:ext uri="{FF2B5EF4-FFF2-40B4-BE49-F238E27FC236}">
                  <a16:creationId xmlns:a16="http://schemas.microsoft.com/office/drawing/2014/main" id="{A2CD17E6-BF5E-491D-8998-69C08A894DFC}"/>
                </a:ext>
              </a:extLst>
            </p:cNvPr>
            <p:cNvSpPr txBox="1"/>
            <p:nvPr/>
          </p:nvSpPr>
          <p:spPr>
            <a:xfrm>
              <a:off x="1751006" y="4656807"/>
              <a:ext cx="800096" cy="37478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US" sz="2800" b="1" spc="5" dirty="0">
                  <a:solidFill>
                    <a:schemeClr val="bg1"/>
                  </a:solidFill>
                  <a:latin typeface="Arial MT"/>
                  <a:cs typeface="Arial MT"/>
                </a:rPr>
                <a:t>66</a:t>
              </a:r>
              <a:r>
                <a:rPr lang="en-GB" sz="2800" spc="5" dirty="0">
                  <a:solidFill>
                    <a:schemeClr val="bg1"/>
                  </a:solidFill>
                  <a:latin typeface="Arial MT"/>
                  <a:cs typeface="Arial MT"/>
                </a:rPr>
                <a:t>%</a:t>
              </a:r>
              <a:endParaRPr sz="2800" dirty="0">
                <a:solidFill>
                  <a:schemeClr val="bg1"/>
                </a:solidFill>
                <a:latin typeface="Arial MT"/>
                <a:cs typeface="Arial MT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DAEA4D-18A9-463C-B9A5-D9D23B0CEF5E}"/>
              </a:ext>
            </a:extLst>
          </p:cNvPr>
          <p:cNvGrpSpPr/>
          <p:nvPr/>
        </p:nvGrpSpPr>
        <p:grpSpPr>
          <a:xfrm>
            <a:off x="9303932" y="5363842"/>
            <a:ext cx="984877" cy="934453"/>
            <a:chOff x="1675237" y="4469530"/>
            <a:chExt cx="839222" cy="78368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B8F383D-D431-4EB4-8071-0893EED2CF9F}"/>
                </a:ext>
              </a:extLst>
            </p:cNvPr>
            <p:cNvSpPr/>
            <p:nvPr/>
          </p:nvSpPr>
          <p:spPr>
            <a:xfrm>
              <a:off x="1675237" y="4469530"/>
              <a:ext cx="800100" cy="783685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bject 87">
              <a:extLst>
                <a:ext uri="{FF2B5EF4-FFF2-40B4-BE49-F238E27FC236}">
                  <a16:creationId xmlns:a16="http://schemas.microsoft.com/office/drawing/2014/main" id="{CE1C0488-A606-49BB-BB9F-4CCC745F5CF5}"/>
                </a:ext>
              </a:extLst>
            </p:cNvPr>
            <p:cNvSpPr txBox="1"/>
            <p:nvPr/>
          </p:nvSpPr>
          <p:spPr>
            <a:xfrm>
              <a:off x="1714363" y="4616211"/>
              <a:ext cx="800096" cy="37265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lang="en-US" sz="2800" b="1" spc="5" dirty="0">
                  <a:solidFill>
                    <a:schemeClr val="bg1"/>
                  </a:solidFill>
                  <a:latin typeface="Arial MT"/>
                  <a:cs typeface="Arial MT"/>
                </a:rPr>
                <a:t> 25</a:t>
              </a:r>
              <a:r>
                <a:rPr lang="en-GB" sz="2800" spc="5" dirty="0">
                  <a:solidFill>
                    <a:schemeClr val="bg1"/>
                  </a:solidFill>
                  <a:latin typeface="Arial MT"/>
                  <a:cs typeface="Arial MT"/>
                </a:rPr>
                <a:t>%</a:t>
              </a:r>
              <a:endParaRPr sz="2800" dirty="0">
                <a:solidFill>
                  <a:schemeClr val="bg1"/>
                </a:solidFill>
                <a:latin typeface="Arial MT"/>
                <a:cs typeface="Arial MT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188462F-6246-49BD-8BB1-CE713853AEC5}"/>
              </a:ext>
            </a:extLst>
          </p:cNvPr>
          <p:cNvSpPr txBox="1"/>
          <p:nvPr/>
        </p:nvSpPr>
        <p:spPr>
          <a:xfrm>
            <a:off x="4167677" y="6477793"/>
            <a:ext cx="392396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Source: Authors Field Survey 2025  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292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+ Thousand Angry Retail Customer Royalty-Free Images, Stock Photos &amp;  Pictures | Shutterstock">
            <a:extLst>
              <a:ext uri="{FF2B5EF4-FFF2-40B4-BE49-F238E27FC236}">
                <a16:creationId xmlns:a16="http://schemas.microsoft.com/office/drawing/2014/main" id="{98BE88E5-02E8-47C1-A15D-E4A6329F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35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7C967A-4644-05BC-D28A-92FBBC784B73}"/>
              </a:ext>
            </a:extLst>
          </p:cNvPr>
          <p:cNvSpPr/>
          <p:nvPr/>
        </p:nvSpPr>
        <p:spPr>
          <a:xfrm>
            <a:off x="-1" y="-39588"/>
            <a:ext cx="12163521" cy="6858000"/>
          </a:xfrm>
          <a:prstGeom prst="rect">
            <a:avLst/>
          </a:prstGeom>
          <a:solidFill>
            <a:srgbClr val="00206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31633D-4775-D9A0-FA18-330EDDC1C788}"/>
              </a:ext>
            </a:extLst>
          </p:cNvPr>
          <p:cNvSpPr txBox="1">
            <a:spLocks/>
          </p:cNvSpPr>
          <p:nvPr/>
        </p:nvSpPr>
        <p:spPr>
          <a:xfrm>
            <a:off x="1006200" y="471504"/>
            <a:ext cx="10031506" cy="12765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i="0" kern="1200" normalizeH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sz="4000" noProof="0" dirty="0">
                <a:latin typeface="Verdana" panose="020B0604030504040204" pitchFamily="34" charset="0"/>
                <a:ea typeface="Verdana" panose="020B0604030504040204" pitchFamily="34" charset="0"/>
              </a:rPr>
              <a:t>AI Frustration Drivers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6DBF4EF-6D23-4C1B-A5D4-B826B080273C}"/>
              </a:ext>
            </a:extLst>
          </p:cNvPr>
          <p:cNvGrpSpPr/>
          <p:nvPr/>
        </p:nvGrpSpPr>
        <p:grpSpPr>
          <a:xfrm>
            <a:off x="3447298" y="1878118"/>
            <a:ext cx="2249424" cy="4454159"/>
            <a:chOff x="3590173" y="1369496"/>
            <a:chExt cx="2249424" cy="456237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6E7C89-C975-4FA7-9454-BCA2FE2DA5D1}"/>
                </a:ext>
              </a:extLst>
            </p:cNvPr>
            <p:cNvSpPr/>
            <p:nvPr/>
          </p:nvSpPr>
          <p:spPr>
            <a:xfrm>
              <a:off x="3906177" y="3562032"/>
              <a:ext cx="1248944" cy="2053637"/>
            </a:xfrm>
            <a:custGeom>
              <a:avLst/>
              <a:gdLst>
                <a:gd name="connsiteX0" fmla="*/ 133544 w 1248944"/>
                <a:gd name="connsiteY0" fmla="*/ 0 h 2053637"/>
                <a:gd name="connsiteX1" fmla="*/ 1248944 w 1248944"/>
                <a:gd name="connsiteY1" fmla="*/ 1984184 h 2053637"/>
                <a:gd name="connsiteX2" fmla="*/ 44522 w 1248944"/>
                <a:gd name="connsiteY2" fmla="*/ 2052988 h 2053637"/>
                <a:gd name="connsiteX3" fmla="*/ 33168 w 1248944"/>
                <a:gd name="connsiteY3" fmla="*/ 2053637 h 2053637"/>
                <a:gd name="connsiteX4" fmla="*/ 9521 w 1248944"/>
                <a:gd name="connsiteY4" fmla="*/ 2043842 h 2053637"/>
                <a:gd name="connsiteX5" fmla="*/ 0 w 1248944"/>
                <a:gd name="connsiteY5" fmla="*/ 2020855 h 2053637"/>
                <a:gd name="connsiteX6" fmla="*/ 873 w 1248944"/>
                <a:gd name="connsiteY6" fmla="*/ 2007640 h 20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944" h="2053637">
                  <a:moveTo>
                    <a:pt x="133544" y="0"/>
                  </a:moveTo>
                  <a:lnTo>
                    <a:pt x="1248944" y="1984184"/>
                  </a:lnTo>
                  <a:lnTo>
                    <a:pt x="44522" y="2052988"/>
                  </a:lnTo>
                  <a:lnTo>
                    <a:pt x="33168" y="2053637"/>
                  </a:lnTo>
                  <a:lnTo>
                    <a:pt x="9521" y="2043842"/>
                  </a:lnTo>
                  <a:lnTo>
                    <a:pt x="0" y="2020855"/>
                  </a:lnTo>
                  <a:lnTo>
                    <a:pt x="873" y="200764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520700" dir="81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4D40E20-5CD6-4C65-B7CD-86928346E81D}"/>
                </a:ext>
              </a:extLst>
            </p:cNvPr>
            <p:cNvSpPr/>
            <p:nvPr/>
          </p:nvSpPr>
          <p:spPr>
            <a:xfrm>
              <a:off x="3638998" y="4982734"/>
              <a:ext cx="1333189" cy="911654"/>
            </a:xfrm>
            <a:custGeom>
              <a:avLst/>
              <a:gdLst>
                <a:gd name="connsiteX0" fmla="*/ 0 w 1333189"/>
                <a:gd name="connsiteY0" fmla="*/ 0 h 911654"/>
                <a:gd name="connsiteX1" fmla="*/ 1333189 w 1333189"/>
                <a:gd name="connsiteY1" fmla="*/ 0 h 911654"/>
                <a:gd name="connsiteX2" fmla="*/ 1333189 w 1333189"/>
                <a:gd name="connsiteY2" fmla="*/ 911654 h 911654"/>
                <a:gd name="connsiteX3" fmla="*/ 1086117 w 1333189"/>
                <a:gd name="connsiteY3" fmla="*/ 911402 h 911654"/>
                <a:gd name="connsiteX4" fmla="*/ 131110 w 1333189"/>
                <a:gd name="connsiteY4" fmla="*/ 755417 h 911654"/>
                <a:gd name="connsiteX5" fmla="*/ 1940 w 1333189"/>
                <a:gd name="connsiteY5" fmla="*/ 57392 h 9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189" h="911654">
                  <a:moveTo>
                    <a:pt x="0" y="0"/>
                  </a:moveTo>
                  <a:lnTo>
                    <a:pt x="1333189" y="0"/>
                  </a:lnTo>
                  <a:lnTo>
                    <a:pt x="1333189" y="911654"/>
                  </a:lnTo>
                  <a:lnTo>
                    <a:pt x="1086117" y="911402"/>
                  </a:lnTo>
                  <a:cubicBezTo>
                    <a:pt x="746349" y="890363"/>
                    <a:pt x="637565" y="893137"/>
                    <a:pt x="131110" y="755417"/>
                  </a:cubicBezTo>
                  <a:cubicBezTo>
                    <a:pt x="90864" y="573107"/>
                    <a:pt x="19625" y="332455"/>
                    <a:pt x="1940" y="5739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Rectangle 3">
              <a:extLst>
                <a:ext uri="{FF2B5EF4-FFF2-40B4-BE49-F238E27FC236}">
                  <a16:creationId xmlns:a16="http://schemas.microsoft.com/office/drawing/2014/main" id="{DABEE4CC-FB7E-4669-8DC0-82BB15D2CAC6}"/>
                </a:ext>
              </a:extLst>
            </p:cNvPr>
            <p:cNvSpPr/>
            <p:nvPr/>
          </p:nvSpPr>
          <p:spPr>
            <a:xfrm>
              <a:off x="3594655" y="1369496"/>
              <a:ext cx="2244942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3CBF5D-5BE5-47B9-AA9A-1D1F7D98965B}"/>
                </a:ext>
              </a:extLst>
            </p:cNvPr>
            <p:cNvSpPr/>
            <p:nvPr/>
          </p:nvSpPr>
          <p:spPr>
            <a:xfrm>
              <a:off x="3590173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2B94970-92EC-4269-9F56-DDB544B5BBCA}"/>
                </a:ext>
              </a:extLst>
            </p:cNvPr>
            <p:cNvSpPr/>
            <p:nvPr/>
          </p:nvSpPr>
          <p:spPr>
            <a:xfrm>
              <a:off x="3590173" y="2237991"/>
              <a:ext cx="2249424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F2649AC-8A08-4952-98A4-1D50E862AED0}"/>
              </a:ext>
            </a:extLst>
          </p:cNvPr>
          <p:cNvGrpSpPr/>
          <p:nvPr/>
        </p:nvGrpSpPr>
        <p:grpSpPr>
          <a:xfrm>
            <a:off x="690196" y="1878118"/>
            <a:ext cx="4790539" cy="4363615"/>
            <a:chOff x="833071" y="1369496"/>
            <a:chExt cx="4790539" cy="4363615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A649F2-51DC-42D2-94B2-7A8A75311D25}"/>
                </a:ext>
              </a:extLst>
            </p:cNvPr>
            <p:cNvSpPr/>
            <p:nvPr/>
          </p:nvSpPr>
          <p:spPr>
            <a:xfrm>
              <a:off x="1149075" y="3562032"/>
              <a:ext cx="1248944" cy="2053637"/>
            </a:xfrm>
            <a:custGeom>
              <a:avLst/>
              <a:gdLst>
                <a:gd name="connsiteX0" fmla="*/ 133544 w 1248944"/>
                <a:gd name="connsiteY0" fmla="*/ 0 h 2053637"/>
                <a:gd name="connsiteX1" fmla="*/ 1248944 w 1248944"/>
                <a:gd name="connsiteY1" fmla="*/ 1984184 h 2053637"/>
                <a:gd name="connsiteX2" fmla="*/ 44522 w 1248944"/>
                <a:gd name="connsiteY2" fmla="*/ 2052988 h 2053637"/>
                <a:gd name="connsiteX3" fmla="*/ 33168 w 1248944"/>
                <a:gd name="connsiteY3" fmla="*/ 2053637 h 2053637"/>
                <a:gd name="connsiteX4" fmla="*/ 9521 w 1248944"/>
                <a:gd name="connsiteY4" fmla="*/ 2043842 h 2053637"/>
                <a:gd name="connsiteX5" fmla="*/ 0 w 1248944"/>
                <a:gd name="connsiteY5" fmla="*/ 2020855 h 2053637"/>
                <a:gd name="connsiteX6" fmla="*/ 873 w 1248944"/>
                <a:gd name="connsiteY6" fmla="*/ 2007640 h 20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944" h="2053637">
                  <a:moveTo>
                    <a:pt x="133544" y="0"/>
                  </a:moveTo>
                  <a:lnTo>
                    <a:pt x="1248944" y="1984184"/>
                  </a:lnTo>
                  <a:lnTo>
                    <a:pt x="44522" y="2052988"/>
                  </a:lnTo>
                  <a:lnTo>
                    <a:pt x="33168" y="2053637"/>
                  </a:lnTo>
                  <a:lnTo>
                    <a:pt x="9521" y="2043842"/>
                  </a:lnTo>
                  <a:lnTo>
                    <a:pt x="0" y="2020855"/>
                  </a:lnTo>
                  <a:lnTo>
                    <a:pt x="873" y="200764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520700" dir="81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59CE1FC-176D-46E5-B012-F6E40AC54E9F}"/>
                </a:ext>
              </a:extLst>
            </p:cNvPr>
            <p:cNvSpPr/>
            <p:nvPr/>
          </p:nvSpPr>
          <p:spPr>
            <a:xfrm>
              <a:off x="881896" y="4982734"/>
              <a:ext cx="1333189" cy="680890"/>
            </a:xfrm>
            <a:custGeom>
              <a:avLst/>
              <a:gdLst>
                <a:gd name="connsiteX0" fmla="*/ 0 w 1333189"/>
                <a:gd name="connsiteY0" fmla="*/ 0 h 911654"/>
                <a:gd name="connsiteX1" fmla="*/ 1333189 w 1333189"/>
                <a:gd name="connsiteY1" fmla="*/ 0 h 911654"/>
                <a:gd name="connsiteX2" fmla="*/ 1333189 w 1333189"/>
                <a:gd name="connsiteY2" fmla="*/ 911654 h 911654"/>
                <a:gd name="connsiteX3" fmla="*/ 1086117 w 1333189"/>
                <a:gd name="connsiteY3" fmla="*/ 911402 h 911654"/>
                <a:gd name="connsiteX4" fmla="*/ 131110 w 1333189"/>
                <a:gd name="connsiteY4" fmla="*/ 755417 h 911654"/>
                <a:gd name="connsiteX5" fmla="*/ 1940 w 1333189"/>
                <a:gd name="connsiteY5" fmla="*/ 57392 h 9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189" h="911654">
                  <a:moveTo>
                    <a:pt x="0" y="0"/>
                  </a:moveTo>
                  <a:lnTo>
                    <a:pt x="1333189" y="0"/>
                  </a:lnTo>
                  <a:lnTo>
                    <a:pt x="1333189" y="911654"/>
                  </a:lnTo>
                  <a:lnTo>
                    <a:pt x="1086117" y="911402"/>
                  </a:lnTo>
                  <a:cubicBezTo>
                    <a:pt x="746349" y="890363"/>
                    <a:pt x="637565" y="893137"/>
                    <a:pt x="131110" y="755417"/>
                  </a:cubicBezTo>
                  <a:cubicBezTo>
                    <a:pt x="90864" y="573107"/>
                    <a:pt x="19625" y="332455"/>
                    <a:pt x="1940" y="5739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3">
              <a:extLst>
                <a:ext uri="{FF2B5EF4-FFF2-40B4-BE49-F238E27FC236}">
                  <a16:creationId xmlns:a16="http://schemas.microsoft.com/office/drawing/2014/main" id="{96EEBCE9-C1FF-4CF2-8D2A-5BC06AAB6019}"/>
                </a:ext>
              </a:extLst>
            </p:cNvPr>
            <p:cNvSpPr/>
            <p:nvPr/>
          </p:nvSpPr>
          <p:spPr>
            <a:xfrm>
              <a:off x="837553" y="1369496"/>
              <a:ext cx="2244942" cy="436361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6B60483-2F43-4514-8DFC-5D2D12160AEF}"/>
                </a:ext>
              </a:extLst>
            </p:cNvPr>
            <p:cNvSpPr/>
            <p:nvPr/>
          </p:nvSpPr>
          <p:spPr>
            <a:xfrm>
              <a:off x="833071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057C1C2-4955-4948-AC54-6C86745CDFC1}"/>
                </a:ext>
              </a:extLst>
            </p:cNvPr>
            <p:cNvSpPr/>
            <p:nvPr/>
          </p:nvSpPr>
          <p:spPr>
            <a:xfrm>
              <a:off x="833071" y="2237991"/>
              <a:ext cx="2253906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2539B9E-C295-4F0F-AA5A-683FEE714F14}"/>
                </a:ext>
              </a:extLst>
            </p:cNvPr>
            <p:cNvSpPr txBox="1"/>
            <p:nvPr/>
          </p:nvSpPr>
          <p:spPr>
            <a:xfrm>
              <a:off x="947173" y="1379649"/>
              <a:ext cx="1913850" cy="101566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ctr" defTabSz="457200" eaLnBrk="0" fontAlgn="base" hangingPunct="0">
                <a:buClrTx/>
                <a:buFontTx/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/>
                  <a:sym typeface="Roboto"/>
                </a:rPr>
                <a:t>Unclear </a:t>
              </a:r>
            </a:p>
            <a:p>
              <a:pPr algn="ctr" defTabSz="457200" eaLnBrk="0" fontAlgn="base" hangingPunct="0">
                <a:buClrTx/>
                <a:buFontTx/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/>
                  <a:sym typeface="Roboto"/>
                </a:rPr>
                <a:t>Benefits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65CC328-4641-41A3-A06D-54DD645EDDD2}"/>
                </a:ext>
              </a:extLst>
            </p:cNvPr>
            <p:cNvSpPr txBox="1"/>
            <p:nvPr/>
          </p:nvSpPr>
          <p:spPr>
            <a:xfrm>
              <a:off x="3638998" y="1498635"/>
              <a:ext cx="1984612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Not Getting Enough Help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7" name="Google Shape;294;p20">
            <a:extLst>
              <a:ext uri="{FF2B5EF4-FFF2-40B4-BE49-F238E27FC236}">
                <a16:creationId xmlns:a16="http://schemas.microsoft.com/office/drawing/2014/main" id="{A770B3BE-838E-444C-B696-2E535245E46D}"/>
              </a:ext>
            </a:extLst>
          </p:cNvPr>
          <p:cNvSpPr/>
          <p:nvPr/>
        </p:nvSpPr>
        <p:spPr>
          <a:xfrm>
            <a:off x="993447" y="3082056"/>
            <a:ext cx="1078763" cy="668045"/>
          </a:xfrm>
          <a:custGeom>
            <a:avLst/>
            <a:gdLst/>
            <a:ahLst/>
            <a:cxnLst/>
            <a:rect l="l" t="t" r="r" b="b"/>
            <a:pathLst>
              <a:path w="45396" h="11140" extrusionOk="0">
                <a:moveTo>
                  <a:pt x="5551" y="0"/>
                </a:moveTo>
                <a:cubicBezTo>
                  <a:pt x="2487" y="0"/>
                  <a:pt x="1" y="2506"/>
                  <a:pt x="1" y="5570"/>
                </a:cubicBezTo>
                <a:cubicBezTo>
                  <a:pt x="1" y="8633"/>
                  <a:pt x="2507" y="11140"/>
                  <a:pt x="5551" y="11140"/>
                </a:cubicBezTo>
                <a:lnTo>
                  <a:pt x="39826" y="11140"/>
                </a:lnTo>
                <a:cubicBezTo>
                  <a:pt x="42889" y="11140"/>
                  <a:pt x="45396" y="8633"/>
                  <a:pt x="45396" y="5570"/>
                </a:cubicBezTo>
                <a:cubicBezTo>
                  <a:pt x="45396" y="2506"/>
                  <a:pt x="42889" y="0"/>
                  <a:pt x="39826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 eaLnBrk="0" fontAlgn="base" hangingPunct="0">
              <a:buClrTx/>
              <a:buFontTx/>
              <a:buNone/>
            </a:pPr>
            <a:endParaRPr sz="1200" b="1" kern="1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Roboto"/>
              <a:sym typeface="Roboto"/>
            </a:endParaRPr>
          </a:p>
        </p:txBody>
      </p:sp>
      <p:sp>
        <p:nvSpPr>
          <p:cNvPr id="84" name="Google Shape;294;p20">
            <a:extLst>
              <a:ext uri="{FF2B5EF4-FFF2-40B4-BE49-F238E27FC236}">
                <a16:creationId xmlns:a16="http://schemas.microsoft.com/office/drawing/2014/main" id="{22CEDCCD-AA49-446A-A521-4594DDC30DDC}"/>
              </a:ext>
            </a:extLst>
          </p:cNvPr>
          <p:cNvSpPr/>
          <p:nvPr/>
        </p:nvSpPr>
        <p:spPr>
          <a:xfrm>
            <a:off x="4127079" y="5202734"/>
            <a:ext cx="1078763" cy="668045"/>
          </a:xfrm>
          <a:custGeom>
            <a:avLst/>
            <a:gdLst/>
            <a:ahLst/>
            <a:cxnLst/>
            <a:rect l="l" t="t" r="r" b="b"/>
            <a:pathLst>
              <a:path w="45396" h="11140" extrusionOk="0">
                <a:moveTo>
                  <a:pt x="5551" y="0"/>
                </a:moveTo>
                <a:cubicBezTo>
                  <a:pt x="2487" y="0"/>
                  <a:pt x="1" y="2506"/>
                  <a:pt x="1" y="5570"/>
                </a:cubicBezTo>
                <a:cubicBezTo>
                  <a:pt x="1" y="8633"/>
                  <a:pt x="2507" y="11140"/>
                  <a:pt x="5551" y="11140"/>
                </a:cubicBezTo>
                <a:lnTo>
                  <a:pt x="39826" y="11140"/>
                </a:lnTo>
                <a:cubicBezTo>
                  <a:pt x="42889" y="11140"/>
                  <a:pt x="45396" y="8633"/>
                  <a:pt x="45396" y="5570"/>
                </a:cubicBezTo>
                <a:cubicBezTo>
                  <a:pt x="45396" y="2506"/>
                  <a:pt x="42889" y="0"/>
                  <a:pt x="39826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 eaLnBrk="0" fontAlgn="base" hangingPunct="0">
              <a:buClrTx/>
              <a:buFontTx/>
              <a:buNone/>
            </a:pPr>
            <a:r>
              <a:rPr lang="en-US" sz="20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36%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AF94279-185E-487F-84C0-9CF4CFCCBF3F}"/>
              </a:ext>
            </a:extLst>
          </p:cNvPr>
          <p:cNvGrpSpPr/>
          <p:nvPr/>
        </p:nvGrpSpPr>
        <p:grpSpPr>
          <a:xfrm>
            <a:off x="3654784" y="1888271"/>
            <a:ext cx="8007975" cy="4893113"/>
            <a:chOff x="3786183" y="7383358"/>
            <a:chExt cx="8007975" cy="4893113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EA6B944-11FF-478B-8A1C-9DE5699AFCC1}"/>
                </a:ext>
              </a:extLst>
            </p:cNvPr>
            <p:cNvGrpSpPr/>
            <p:nvPr/>
          </p:nvGrpSpPr>
          <p:grpSpPr>
            <a:xfrm>
              <a:off x="6266507" y="7383358"/>
              <a:ext cx="5527651" cy="4415864"/>
              <a:chOff x="3590173" y="1369496"/>
              <a:chExt cx="2266063" cy="4415864"/>
            </a:xfrm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FBF7D6C-292C-49B5-B080-ACD8382E55A8}"/>
                  </a:ext>
                </a:extLst>
              </p:cNvPr>
              <p:cNvSpPr/>
              <p:nvPr/>
            </p:nvSpPr>
            <p:spPr>
              <a:xfrm>
                <a:off x="3906177" y="3562032"/>
                <a:ext cx="1248944" cy="2053637"/>
              </a:xfrm>
              <a:custGeom>
                <a:avLst/>
                <a:gdLst>
                  <a:gd name="connsiteX0" fmla="*/ 133544 w 1248944"/>
                  <a:gd name="connsiteY0" fmla="*/ 0 h 2053637"/>
                  <a:gd name="connsiteX1" fmla="*/ 1248944 w 1248944"/>
                  <a:gd name="connsiteY1" fmla="*/ 1984184 h 2053637"/>
                  <a:gd name="connsiteX2" fmla="*/ 44522 w 1248944"/>
                  <a:gd name="connsiteY2" fmla="*/ 2052988 h 2053637"/>
                  <a:gd name="connsiteX3" fmla="*/ 33168 w 1248944"/>
                  <a:gd name="connsiteY3" fmla="*/ 2053637 h 2053637"/>
                  <a:gd name="connsiteX4" fmla="*/ 9521 w 1248944"/>
                  <a:gd name="connsiteY4" fmla="*/ 2043842 h 2053637"/>
                  <a:gd name="connsiteX5" fmla="*/ 0 w 1248944"/>
                  <a:gd name="connsiteY5" fmla="*/ 2020855 h 2053637"/>
                  <a:gd name="connsiteX6" fmla="*/ 873 w 1248944"/>
                  <a:gd name="connsiteY6" fmla="*/ 2007640 h 205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8944" h="2053637">
                    <a:moveTo>
                      <a:pt x="133544" y="0"/>
                    </a:moveTo>
                    <a:lnTo>
                      <a:pt x="1248944" y="1984184"/>
                    </a:lnTo>
                    <a:lnTo>
                      <a:pt x="44522" y="2052988"/>
                    </a:lnTo>
                    <a:lnTo>
                      <a:pt x="33168" y="2053637"/>
                    </a:lnTo>
                    <a:lnTo>
                      <a:pt x="9521" y="2043842"/>
                    </a:lnTo>
                    <a:lnTo>
                      <a:pt x="0" y="2020855"/>
                    </a:lnTo>
                    <a:lnTo>
                      <a:pt x="873" y="2007640"/>
                    </a:lnTo>
                    <a:close/>
                  </a:path>
                </a:pathLst>
              </a:custGeom>
              <a:solidFill>
                <a:srgbClr val="ED7D3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dist="520700" dir="8100000" algn="tr" rotWithShape="0">
                  <a:prstClr val="black">
                    <a:alpha val="9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ADD957D-9CBC-469E-A8F3-1D79110D74A8}"/>
                  </a:ext>
                </a:extLst>
              </p:cNvPr>
              <p:cNvSpPr/>
              <p:nvPr/>
            </p:nvSpPr>
            <p:spPr>
              <a:xfrm>
                <a:off x="3638998" y="4982734"/>
                <a:ext cx="1333189" cy="686885"/>
              </a:xfrm>
              <a:custGeom>
                <a:avLst/>
                <a:gdLst>
                  <a:gd name="connsiteX0" fmla="*/ 0 w 1333189"/>
                  <a:gd name="connsiteY0" fmla="*/ 0 h 911654"/>
                  <a:gd name="connsiteX1" fmla="*/ 1333189 w 1333189"/>
                  <a:gd name="connsiteY1" fmla="*/ 0 h 911654"/>
                  <a:gd name="connsiteX2" fmla="*/ 1333189 w 1333189"/>
                  <a:gd name="connsiteY2" fmla="*/ 911654 h 911654"/>
                  <a:gd name="connsiteX3" fmla="*/ 1086117 w 1333189"/>
                  <a:gd name="connsiteY3" fmla="*/ 911402 h 911654"/>
                  <a:gd name="connsiteX4" fmla="*/ 131110 w 1333189"/>
                  <a:gd name="connsiteY4" fmla="*/ 755417 h 911654"/>
                  <a:gd name="connsiteX5" fmla="*/ 1940 w 1333189"/>
                  <a:gd name="connsiteY5" fmla="*/ 57392 h 91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3189" h="911654">
                    <a:moveTo>
                      <a:pt x="0" y="0"/>
                    </a:moveTo>
                    <a:lnTo>
                      <a:pt x="1333189" y="0"/>
                    </a:lnTo>
                    <a:lnTo>
                      <a:pt x="1333189" y="911654"/>
                    </a:lnTo>
                    <a:lnTo>
                      <a:pt x="1086117" y="911402"/>
                    </a:lnTo>
                    <a:cubicBezTo>
                      <a:pt x="746349" y="890363"/>
                      <a:pt x="637565" y="893137"/>
                      <a:pt x="131110" y="755417"/>
                    </a:cubicBezTo>
                    <a:cubicBezTo>
                      <a:pt x="90864" y="573107"/>
                      <a:pt x="19625" y="332455"/>
                      <a:pt x="1940" y="5739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Rectangle 3">
                <a:extLst>
                  <a:ext uri="{FF2B5EF4-FFF2-40B4-BE49-F238E27FC236}">
                    <a16:creationId xmlns:a16="http://schemas.microsoft.com/office/drawing/2014/main" id="{204BD4C5-C22E-4C0D-ADBE-9DA8154614CD}"/>
                  </a:ext>
                </a:extLst>
              </p:cNvPr>
              <p:cNvSpPr/>
              <p:nvPr/>
            </p:nvSpPr>
            <p:spPr>
              <a:xfrm>
                <a:off x="3611294" y="1391884"/>
                <a:ext cx="2244942" cy="4393476"/>
              </a:xfrm>
              <a:custGeom>
                <a:avLst/>
                <a:gdLst>
                  <a:gd name="connsiteX0" fmla="*/ 0 w 2242687"/>
                  <a:gd name="connsiteY0" fmla="*/ 0 h 4562375"/>
                  <a:gd name="connsiteX1" fmla="*/ 2242687 w 2242687"/>
                  <a:gd name="connsiteY1" fmla="*/ 0 h 4562375"/>
                  <a:gd name="connsiteX2" fmla="*/ 2242687 w 2242687"/>
                  <a:gd name="connsiteY2" fmla="*/ 4562375 h 4562375"/>
                  <a:gd name="connsiteX3" fmla="*/ 0 w 2242687"/>
                  <a:gd name="connsiteY3" fmla="*/ 4562375 h 4562375"/>
                  <a:gd name="connsiteX4" fmla="*/ 0 w 2242687"/>
                  <a:gd name="connsiteY4" fmla="*/ 0 h 4562375"/>
                  <a:gd name="connsiteX0" fmla="*/ 2255 w 2244942"/>
                  <a:gd name="connsiteY0" fmla="*/ 0 h 4562375"/>
                  <a:gd name="connsiteX1" fmla="*/ 2244942 w 2244942"/>
                  <a:gd name="connsiteY1" fmla="*/ 0 h 4562375"/>
                  <a:gd name="connsiteX2" fmla="*/ 2244942 w 2244942"/>
                  <a:gd name="connsiteY2" fmla="*/ 4562375 h 4562375"/>
                  <a:gd name="connsiteX3" fmla="*/ 2255 w 2244942"/>
                  <a:gd name="connsiteY3" fmla="*/ 4562375 h 4562375"/>
                  <a:gd name="connsiteX4" fmla="*/ 0 w 2244942"/>
                  <a:gd name="connsiteY4" fmla="*/ 3587266 h 4562375"/>
                  <a:gd name="connsiteX5" fmla="*/ 2255 w 2244942"/>
                  <a:gd name="connsiteY5" fmla="*/ 0 h 4562375"/>
                  <a:gd name="connsiteX0" fmla="*/ 2255 w 2244942"/>
                  <a:gd name="connsiteY0" fmla="*/ 0 h 4562375"/>
                  <a:gd name="connsiteX1" fmla="*/ 2244942 w 2244942"/>
                  <a:gd name="connsiteY1" fmla="*/ 0 h 4562375"/>
                  <a:gd name="connsiteX2" fmla="*/ 2244942 w 2244942"/>
                  <a:gd name="connsiteY2" fmla="*/ 4562375 h 4562375"/>
                  <a:gd name="connsiteX3" fmla="*/ 1088231 w 2244942"/>
                  <a:gd name="connsiteY3" fmla="*/ 4561197 h 4562375"/>
                  <a:gd name="connsiteX4" fmla="*/ 2255 w 2244942"/>
                  <a:gd name="connsiteY4" fmla="*/ 4562375 h 4562375"/>
                  <a:gd name="connsiteX5" fmla="*/ 0 w 2244942"/>
                  <a:gd name="connsiteY5" fmla="*/ 3587266 h 4562375"/>
                  <a:gd name="connsiteX6" fmla="*/ 2255 w 2244942"/>
                  <a:gd name="connsiteY6" fmla="*/ 0 h 4562375"/>
                  <a:gd name="connsiteX0" fmla="*/ 2255 w 2244942"/>
                  <a:gd name="connsiteY0" fmla="*/ 0 h 4562375"/>
                  <a:gd name="connsiteX1" fmla="*/ 2244942 w 2244942"/>
                  <a:gd name="connsiteY1" fmla="*/ 0 h 4562375"/>
                  <a:gd name="connsiteX2" fmla="*/ 2244942 w 2244942"/>
                  <a:gd name="connsiteY2" fmla="*/ 4562375 h 4562375"/>
                  <a:gd name="connsiteX3" fmla="*/ 1088231 w 2244942"/>
                  <a:gd name="connsiteY3" fmla="*/ 4561197 h 4562375"/>
                  <a:gd name="connsiteX4" fmla="*/ 133224 w 2244942"/>
                  <a:gd name="connsiteY4" fmla="*/ 4405212 h 4562375"/>
                  <a:gd name="connsiteX5" fmla="*/ 0 w 2244942"/>
                  <a:gd name="connsiteY5" fmla="*/ 3587266 h 4562375"/>
                  <a:gd name="connsiteX6" fmla="*/ 2255 w 2244942"/>
                  <a:gd name="connsiteY6" fmla="*/ 0 h 4562375"/>
                  <a:gd name="connsiteX0" fmla="*/ 2255 w 2244942"/>
                  <a:gd name="connsiteY0" fmla="*/ 0 h 4562375"/>
                  <a:gd name="connsiteX1" fmla="*/ 2244942 w 2244942"/>
                  <a:gd name="connsiteY1" fmla="*/ 0 h 4562375"/>
                  <a:gd name="connsiteX2" fmla="*/ 2244942 w 2244942"/>
                  <a:gd name="connsiteY2" fmla="*/ 4562375 h 4562375"/>
                  <a:gd name="connsiteX3" fmla="*/ 1088231 w 2244942"/>
                  <a:gd name="connsiteY3" fmla="*/ 4561197 h 4562375"/>
                  <a:gd name="connsiteX4" fmla="*/ 133224 w 2244942"/>
                  <a:gd name="connsiteY4" fmla="*/ 4405212 h 4562375"/>
                  <a:gd name="connsiteX5" fmla="*/ 0 w 2244942"/>
                  <a:gd name="connsiteY5" fmla="*/ 3587266 h 4562375"/>
                  <a:gd name="connsiteX6" fmla="*/ 2255 w 2244942"/>
                  <a:gd name="connsiteY6" fmla="*/ 0 h 4562375"/>
                  <a:gd name="connsiteX0" fmla="*/ 2255 w 2244942"/>
                  <a:gd name="connsiteY0" fmla="*/ 0 h 4562375"/>
                  <a:gd name="connsiteX1" fmla="*/ 2244942 w 2244942"/>
                  <a:gd name="connsiteY1" fmla="*/ 0 h 4562375"/>
                  <a:gd name="connsiteX2" fmla="*/ 2244942 w 2244942"/>
                  <a:gd name="connsiteY2" fmla="*/ 4562375 h 4562375"/>
                  <a:gd name="connsiteX3" fmla="*/ 1088231 w 2244942"/>
                  <a:gd name="connsiteY3" fmla="*/ 4561197 h 4562375"/>
                  <a:gd name="connsiteX4" fmla="*/ 133224 w 2244942"/>
                  <a:gd name="connsiteY4" fmla="*/ 4405212 h 4562375"/>
                  <a:gd name="connsiteX5" fmla="*/ 0 w 2244942"/>
                  <a:gd name="connsiteY5" fmla="*/ 3587266 h 4562375"/>
                  <a:gd name="connsiteX6" fmla="*/ 2255 w 2244942"/>
                  <a:gd name="connsiteY6" fmla="*/ 0 h 4562375"/>
                  <a:gd name="connsiteX0" fmla="*/ 2255 w 2244942"/>
                  <a:gd name="connsiteY0" fmla="*/ 0 h 4562375"/>
                  <a:gd name="connsiteX1" fmla="*/ 2244942 w 2244942"/>
                  <a:gd name="connsiteY1" fmla="*/ 0 h 4562375"/>
                  <a:gd name="connsiteX2" fmla="*/ 2244942 w 2244942"/>
                  <a:gd name="connsiteY2" fmla="*/ 4562375 h 4562375"/>
                  <a:gd name="connsiteX3" fmla="*/ 1088231 w 2244942"/>
                  <a:gd name="connsiteY3" fmla="*/ 4561197 h 4562375"/>
                  <a:gd name="connsiteX4" fmla="*/ 133224 w 2244942"/>
                  <a:gd name="connsiteY4" fmla="*/ 4405212 h 4562375"/>
                  <a:gd name="connsiteX5" fmla="*/ 0 w 2244942"/>
                  <a:gd name="connsiteY5" fmla="*/ 3587266 h 4562375"/>
                  <a:gd name="connsiteX6" fmla="*/ 2255 w 2244942"/>
                  <a:gd name="connsiteY6" fmla="*/ 0 h 4562375"/>
                  <a:gd name="connsiteX0" fmla="*/ 2255 w 2244942"/>
                  <a:gd name="connsiteY0" fmla="*/ 0 h 4562375"/>
                  <a:gd name="connsiteX1" fmla="*/ 2244942 w 2244942"/>
                  <a:gd name="connsiteY1" fmla="*/ 0 h 4562375"/>
                  <a:gd name="connsiteX2" fmla="*/ 2244942 w 2244942"/>
                  <a:gd name="connsiteY2" fmla="*/ 4562375 h 4562375"/>
                  <a:gd name="connsiteX3" fmla="*/ 1088231 w 2244942"/>
                  <a:gd name="connsiteY3" fmla="*/ 4561197 h 4562375"/>
                  <a:gd name="connsiteX4" fmla="*/ 133224 w 2244942"/>
                  <a:gd name="connsiteY4" fmla="*/ 4405212 h 4562375"/>
                  <a:gd name="connsiteX5" fmla="*/ 0 w 2244942"/>
                  <a:gd name="connsiteY5" fmla="*/ 3587266 h 4562375"/>
                  <a:gd name="connsiteX6" fmla="*/ 2255 w 2244942"/>
                  <a:gd name="connsiteY6" fmla="*/ 0 h 4562375"/>
                  <a:gd name="connsiteX0" fmla="*/ 2255 w 2244942"/>
                  <a:gd name="connsiteY0" fmla="*/ 0 h 4562375"/>
                  <a:gd name="connsiteX1" fmla="*/ 2244942 w 2244942"/>
                  <a:gd name="connsiteY1" fmla="*/ 0 h 4562375"/>
                  <a:gd name="connsiteX2" fmla="*/ 2244942 w 2244942"/>
                  <a:gd name="connsiteY2" fmla="*/ 4562375 h 4562375"/>
                  <a:gd name="connsiteX3" fmla="*/ 1088231 w 2244942"/>
                  <a:gd name="connsiteY3" fmla="*/ 4561197 h 4562375"/>
                  <a:gd name="connsiteX4" fmla="*/ 133224 w 2244942"/>
                  <a:gd name="connsiteY4" fmla="*/ 4405212 h 4562375"/>
                  <a:gd name="connsiteX5" fmla="*/ 0 w 2244942"/>
                  <a:gd name="connsiteY5" fmla="*/ 3587266 h 4562375"/>
                  <a:gd name="connsiteX6" fmla="*/ 2255 w 2244942"/>
                  <a:gd name="connsiteY6" fmla="*/ 0 h 4562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4942" h="4562375">
                    <a:moveTo>
                      <a:pt x="2255" y="0"/>
                    </a:moveTo>
                    <a:lnTo>
                      <a:pt x="2244942" y="0"/>
                    </a:lnTo>
                    <a:lnTo>
                      <a:pt x="2244942" y="4562375"/>
                    </a:lnTo>
                    <a:lnTo>
                      <a:pt x="1088231" y="4561197"/>
                    </a:lnTo>
                    <a:cubicBezTo>
                      <a:pt x="748463" y="4540158"/>
                      <a:pt x="639679" y="4542932"/>
                      <a:pt x="133224" y="4405212"/>
                    </a:cubicBezTo>
                    <a:cubicBezTo>
                      <a:pt x="87228" y="4196857"/>
                      <a:pt x="752" y="3912302"/>
                      <a:pt x="0" y="3587266"/>
                    </a:cubicBezTo>
                    <a:cubicBezTo>
                      <a:pt x="752" y="2391511"/>
                      <a:pt x="1503" y="1195755"/>
                      <a:pt x="225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B4A821D2-F1E6-47B7-948F-646111F5901A}"/>
                  </a:ext>
                </a:extLst>
              </p:cNvPr>
              <p:cNvSpPr/>
              <p:nvPr/>
            </p:nvSpPr>
            <p:spPr>
              <a:xfrm>
                <a:off x="3590173" y="1369496"/>
                <a:ext cx="2266063" cy="868495"/>
              </a:xfrm>
              <a:custGeom>
                <a:avLst/>
                <a:gdLst>
                  <a:gd name="connsiteX0" fmla="*/ 546 w 2243233"/>
                  <a:gd name="connsiteY0" fmla="*/ 0 h 868495"/>
                  <a:gd name="connsiteX1" fmla="*/ 2243233 w 2243233"/>
                  <a:gd name="connsiteY1" fmla="*/ 0 h 868495"/>
                  <a:gd name="connsiteX2" fmla="*/ 2243233 w 2243233"/>
                  <a:gd name="connsiteY2" fmla="*/ 868495 h 868495"/>
                  <a:gd name="connsiteX3" fmla="*/ 0 w 2243233"/>
                  <a:gd name="connsiteY3" fmla="*/ 868495 h 868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3233" h="868495">
                    <a:moveTo>
                      <a:pt x="546" y="0"/>
                    </a:moveTo>
                    <a:lnTo>
                      <a:pt x="2243233" y="0"/>
                    </a:lnTo>
                    <a:lnTo>
                      <a:pt x="2243233" y="868495"/>
                    </a:lnTo>
                    <a:lnTo>
                      <a:pt x="0" y="868495"/>
                    </a:lnTo>
                    <a:close/>
                  </a:path>
                </a:pathLst>
              </a:custGeom>
              <a:solidFill>
                <a:srgbClr val="44546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9CEA8F0-E3F9-4F38-A60E-91213B915878}"/>
                </a:ext>
              </a:extLst>
            </p:cNvPr>
            <p:cNvGrpSpPr/>
            <p:nvPr/>
          </p:nvGrpSpPr>
          <p:grpSpPr>
            <a:xfrm>
              <a:off x="3786183" y="8228569"/>
              <a:ext cx="7921964" cy="4047902"/>
              <a:chOff x="3665970" y="2486055"/>
              <a:chExt cx="7845196" cy="400977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AC55FB5-F2B3-4DAE-8FEB-CB0279B01C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79015" y="5462677"/>
                <a:ext cx="4678430" cy="15702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AD07AD-E4E8-4C60-8A88-1788BA0A3DC3}"/>
                  </a:ext>
                </a:extLst>
              </p:cNvPr>
              <p:cNvSpPr txBox="1"/>
              <p:nvPr/>
            </p:nvSpPr>
            <p:spPr>
              <a:xfrm>
                <a:off x="6484244" y="3975114"/>
                <a:ext cx="8144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Trust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F0EF09-25A3-4412-B390-4BA4AD9FD213}"/>
                  </a:ext>
                </a:extLst>
              </p:cNvPr>
              <p:cNvSpPr txBox="1"/>
              <p:nvPr/>
            </p:nvSpPr>
            <p:spPr>
              <a:xfrm>
                <a:off x="6467224" y="2486055"/>
                <a:ext cx="933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91.8%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E9F9B3-31F1-4D7C-BD88-14C1F15539F1}"/>
                  </a:ext>
                </a:extLst>
              </p:cNvPr>
              <p:cNvSpPr txBox="1"/>
              <p:nvPr/>
            </p:nvSpPr>
            <p:spPr>
              <a:xfrm>
                <a:off x="7711233" y="3971280"/>
                <a:ext cx="8996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Quality</a:t>
                </a: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endParaRPr lang="en-GB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140428-B678-4EA5-97EB-EEDA74E078CB}"/>
                  </a:ext>
                </a:extLst>
              </p:cNvPr>
              <p:cNvSpPr txBox="1"/>
              <p:nvPr/>
            </p:nvSpPr>
            <p:spPr>
              <a:xfrm>
                <a:off x="7740565" y="2545635"/>
                <a:ext cx="933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91.8%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97C6C77-735D-4522-9564-2FA75C1606EA}"/>
                  </a:ext>
                </a:extLst>
              </p:cNvPr>
              <p:cNvSpPr txBox="1"/>
              <p:nvPr/>
            </p:nvSpPr>
            <p:spPr>
              <a:xfrm>
                <a:off x="8871201" y="3972426"/>
                <a:ext cx="14583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Convenience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E3E9E0-0A26-4969-A0F1-9C1F7DADBF08}"/>
                  </a:ext>
                </a:extLst>
              </p:cNvPr>
              <p:cNvSpPr txBox="1"/>
              <p:nvPr/>
            </p:nvSpPr>
            <p:spPr>
              <a:xfrm>
                <a:off x="9143450" y="2536747"/>
                <a:ext cx="933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86.1%</a:t>
                </a:r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1E2D93-E932-4497-AE82-976A2EB2A8DF}"/>
                  </a:ext>
                </a:extLst>
              </p:cNvPr>
              <p:cNvSpPr txBox="1"/>
              <p:nvPr/>
            </p:nvSpPr>
            <p:spPr>
              <a:xfrm>
                <a:off x="10577908" y="2558748"/>
                <a:ext cx="9332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85.7%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07C21D-C8E8-4FF0-9D7B-94A846C8167C}"/>
                  </a:ext>
                </a:extLst>
              </p:cNvPr>
              <p:cNvSpPr txBox="1"/>
              <p:nvPr/>
            </p:nvSpPr>
            <p:spPr>
              <a:xfrm>
                <a:off x="10618688" y="3983136"/>
                <a:ext cx="7059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Price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4009CB6-7044-4F38-AC22-7394B6B4DD39}"/>
                  </a:ext>
                </a:extLst>
              </p:cNvPr>
              <p:cNvSpPr txBox="1"/>
              <p:nvPr/>
            </p:nvSpPr>
            <p:spPr>
              <a:xfrm>
                <a:off x="3665970" y="6190956"/>
                <a:ext cx="3882855" cy="304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Source: Authors Field Survey 2025  </a:t>
                </a:r>
                <a:endParaRPr lang="en-GB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902B23D-CB8E-46D0-8050-07B949986427}"/>
                </a:ext>
              </a:extLst>
            </p:cNvPr>
            <p:cNvSpPr txBox="1"/>
            <p:nvPr/>
          </p:nvSpPr>
          <p:spPr>
            <a:xfrm>
              <a:off x="6502422" y="7587611"/>
              <a:ext cx="501523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Trust not prioritised over price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9FC8D48-AD00-4C35-817E-B9E90A8EEE00}"/>
              </a:ext>
            </a:extLst>
          </p:cNvPr>
          <p:cNvSpPr txBox="1"/>
          <p:nvPr/>
        </p:nvSpPr>
        <p:spPr>
          <a:xfrm>
            <a:off x="1094803" y="5371226"/>
            <a:ext cx="126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eaLnBrk="0" fontAlgn="base" hangingPunct="0">
              <a:buClrTx/>
              <a:buFontTx/>
              <a:buNone/>
            </a:pPr>
            <a:r>
              <a:rPr lang="en-US" sz="2000" b="1" kern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26.3%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A041EB-F1D0-4BD7-97D9-7E1E2A5A3035}"/>
              </a:ext>
            </a:extLst>
          </p:cNvPr>
          <p:cNvSpPr txBox="1"/>
          <p:nvPr/>
        </p:nvSpPr>
        <p:spPr>
          <a:xfrm flipH="1">
            <a:off x="6677274" y="5090955"/>
            <a:ext cx="208906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1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A2554-84FC-4B47-9DF2-0834EBFBD3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57" y="2698658"/>
            <a:ext cx="2253906" cy="1530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D104A-D441-4924-A4F7-E20F0C48D7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793" y="2670166"/>
            <a:ext cx="2244942" cy="179595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B0BE055-25C0-42A4-9383-8AA88A97D6C1}"/>
              </a:ext>
            </a:extLst>
          </p:cNvPr>
          <p:cNvSpPr txBox="1"/>
          <p:nvPr/>
        </p:nvSpPr>
        <p:spPr>
          <a:xfrm flipH="1">
            <a:off x="7929380" y="5090956"/>
            <a:ext cx="311065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2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3E47AC8-F325-4F57-9661-B25F116C20D1}"/>
              </a:ext>
            </a:extLst>
          </p:cNvPr>
          <p:cNvSpPr txBox="1"/>
          <p:nvPr/>
        </p:nvSpPr>
        <p:spPr>
          <a:xfrm flipH="1">
            <a:off x="9318813" y="5095605"/>
            <a:ext cx="311065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3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0C0AE5E-B34F-4D60-8239-0E53E12A8CFE}"/>
              </a:ext>
            </a:extLst>
          </p:cNvPr>
          <p:cNvSpPr txBox="1"/>
          <p:nvPr/>
        </p:nvSpPr>
        <p:spPr>
          <a:xfrm flipH="1">
            <a:off x="10826746" y="5062360"/>
            <a:ext cx="311065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4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91" name="Freeform 64">
            <a:extLst>
              <a:ext uri="{FF2B5EF4-FFF2-40B4-BE49-F238E27FC236}">
                <a16:creationId xmlns:a16="http://schemas.microsoft.com/office/drawing/2014/main" id="{1D374E15-3110-4CEC-A9DD-7C2781FE4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777" y="3044420"/>
            <a:ext cx="1042390" cy="1128102"/>
          </a:xfrm>
          <a:prstGeom prst="roundRect">
            <a:avLst>
              <a:gd name="adj" fmla="val 9389"/>
            </a:avLst>
          </a:prstGeom>
          <a:noFill/>
          <a:ln w="28575" cap="flat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58" name="Freeform 64">
            <a:extLst>
              <a:ext uri="{FF2B5EF4-FFF2-40B4-BE49-F238E27FC236}">
                <a16:creationId xmlns:a16="http://schemas.microsoft.com/office/drawing/2014/main" id="{0C72900C-81F5-4B81-A044-F700EAB6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43" y="3082056"/>
            <a:ext cx="1042390" cy="1128102"/>
          </a:xfrm>
          <a:prstGeom prst="roundRect">
            <a:avLst>
              <a:gd name="adj" fmla="val 9389"/>
            </a:avLst>
          </a:prstGeom>
          <a:noFill/>
          <a:ln w="28575" cap="flat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75" name="Freeform 64">
            <a:extLst>
              <a:ext uri="{FF2B5EF4-FFF2-40B4-BE49-F238E27FC236}">
                <a16:creationId xmlns:a16="http://schemas.microsoft.com/office/drawing/2014/main" id="{84793D9A-F65A-4EAC-AF3B-40AFFA680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2956" y="3082056"/>
            <a:ext cx="1042390" cy="1128102"/>
          </a:xfrm>
          <a:prstGeom prst="roundRect">
            <a:avLst>
              <a:gd name="adj" fmla="val 9389"/>
            </a:avLst>
          </a:prstGeom>
          <a:noFill/>
          <a:ln w="28575" cap="flat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79" name="Freeform 64">
            <a:extLst>
              <a:ext uri="{FF2B5EF4-FFF2-40B4-BE49-F238E27FC236}">
                <a16:creationId xmlns:a16="http://schemas.microsoft.com/office/drawing/2014/main" id="{EBEBAD95-6121-47F9-9534-9853FA1C9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10774" y="3092605"/>
            <a:ext cx="1042390" cy="1128102"/>
          </a:xfrm>
          <a:prstGeom prst="roundRect">
            <a:avLst>
              <a:gd name="adj" fmla="val 9389"/>
            </a:avLst>
          </a:prstGeom>
          <a:noFill/>
          <a:ln w="28575" cap="flat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63D51CA-5D1E-4EC1-9D27-7EDD3458D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863" y="3201414"/>
            <a:ext cx="951180" cy="8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4651683-7387-456A-9F38-3CF77D44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394" y="3092605"/>
            <a:ext cx="1046915" cy="10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12C9205-FA01-4346-B095-EEA604CA4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460" y="2977355"/>
            <a:ext cx="972272" cy="117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2CFE4F4-9A3F-424A-A6E8-1CD952719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635" y="3178373"/>
            <a:ext cx="1157677" cy="97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95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9067-CC7C-4CC4-BF54-9C82A727B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42" y="987688"/>
            <a:ext cx="10739915" cy="68935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Retail Trends 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8FBC1A-C219-43B3-9EFC-1AE1E195182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293" y="2899293"/>
            <a:ext cx="3721142" cy="2330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4DED4-22FD-4E48-8B17-580E6F3567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89" y="2576331"/>
            <a:ext cx="2702873" cy="29768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A18C7C1-79EB-427A-8646-8CE14CACBD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8809" y="2629684"/>
            <a:ext cx="3416391" cy="3055628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A228E119-74CF-43A3-9F26-DD01E573C011}"/>
              </a:ext>
            </a:extLst>
          </p:cNvPr>
          <p:cNvSpPr/>
          <p:nvPr/>
        </p:nvSpPr>
        <p:spPr>
          <a:xfrm>
            <a:off x="3263307" y="3938643"/>
            <a:ext cx="495502" cy="252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9F2ACA-D933-4073-8C32-066AA5CCC7B8}"/>
              </a:ext>
            </a:extLst>
          </p:cNvPr>
          <p:cNvSpPr/>
          <p:nvPr/>
        </p:nvSpPr>
        <p:spPr>
          <a:xfrm>
            <a:off x="7165445" y="3812518"/>
            <a:ext cx="337848" cy="2522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AA9C959-61D6-4548-AF85-DAE1B9AE9722}"/>
              </a:ext>
            </a:extLst>
          </p:cNvPr>
          <p:cNvSpPr/>
          <p:nvPr/>
        </p:nvSpPr>
        <p:spPr>
          <a:xfrm flipV="1">
            <a:off x="1181056" y="5827375"/>
            <a:ext cx="1004110" cy="85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E38F540-F2EF-45FE-8E83-09678F9938FC}"/>
              </a:ext>
            </a:extLst>
          </p:cNvPr>
          <p:cNvSpPr/>
          <p:nvPr/>
        </p:nvSpPr>
        <p:spPr>
          <a:xfrm>
            <a:off x="699247" y="1862045"/>
            <a:ext cx="1052518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DD6CACF-8244-4EF6-802F-A2385CA9F040}"/>
              </a:ext>
            </a:extLst>
          </p:cNvPr>
          <p:cNvSpPr/>
          <p:nvPr/>
        </p:nvSpPr>
        <p:spPr>
          <a:xfrm flipV="1">
            <a:off x="4689499" y="5827375"/>
            <a:ext cx="1004110" cy="85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30707A7-F6C9-40A9-86D3-D625F733B23C}"/>
              </a:ext>
            </a:extLst>
          </p:cNvPr>
          <p:cNvSpPr/>
          <p:nvPr/>
        </p:nvSpPr>
        <p:spPr>
          <a:xfrm flipV="1">
            <a:off x="8781602" y="5808427"/>
            <a:ext cx="1004110" cy="85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4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312598-6FCD-30F3-553A-990BDA3C2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Ways Retailers Can Build Loyalty with AI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3315D5-F920-2E7D-EA0F-938FE0A5965D}"/>
              </a:ext>
            </a:extLst>
          </p:cNvPr>
          <p:cNvGrpSpPr/>
          <p:nvPr/>
        </p:nvGrpSpPr>
        <p:grpSpPr>
          <a:xfrm>
            <a:off x="6204400" y="1851615"/>
            <a:ext cx="2249424" cy="4250809"/>
            <a:chOff x="6347275" y="1369496"/>
            <a:chExt cx="2249424" cy="4562375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285D118-E5CC-D9A9-2A44-28CA24AFEA21}"/>
                </a:ext>
              </a:extLst>
            </p:cNvPr>
            <p:cNvSpPr/>
            <p:nvPr/>
          </p:nvSpPr>
          <p:spPr>
            <a:xfrm>
              <a:off x="6663279" y="3562032"/>
              <a:ext cx="1248944" cy="2053637"/>
            </a:xfrm>
            <a:custGeom>
              <a:avLst/>
              <a:gdLst>
                <a:gd name="connsiteX0" fmla="*/ 133544 w 1248944"/>
                <a:gd name="connsiteY0" fmla="*/ 0 h 2053637"/>
                <a:gd name="connsiteX1" fmla="*/ 1248944 w 1248944"/>
                <a:gd name="connsiteY1" fmla="*/ 1984184 h 2053637"/>
                <a:gd name="connsiteX2" fmla="*/ 44522 w 1248944"/>
                <a:gd name="connsiteY2" fmla="*/ 2052988 h 2053637"/>
                <a:gd name="connsiteX3" fmla="*/ 33168 w 1248944"/>
                <a:gd name="connsiteY3" fmla="*/ 2053637 h 2053637"/>
                <a:gd name="connsiteX4" fmla="*/ 9521 w 1248944"/>
                <a:gd name="connsiteY4" fmla="*/ 2043842 h 2053637"/>
                <a:gd name="connsiteX5" fmla="*/ 0 w 1248944"/>
                <a:gd name="connsiteY5" fmla="*/ 2020855 h 2053637"/>
                <a:gd name="connsiteX6" fmla="*/ 873 w 1248944"/>
                <a:gd name="connsiteY6" fmla="*/ 2007640 h 20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944" h="2053637">
                  <a:moveTo>
                    <a:pt x="133544" y="0"/>
                  </a:moveTo>
                  <a:lnTo>
                    <a:pt x="1248944" y="1984184"/>
                  </a:lnTo>
                  <a:lnTo>
                    <a:pt x="44522" y="2052988"/>
                  </a:lnTo>
                  <a:lnTo>
                    <a:pt x="33168" y="2053637"/>
                  </a:lnTo>
                  <a:lnTo>
                    <a:pt x="9521" y="2043842"/>
                  </a:lnTo>
                  <a:lnTo>
                    <a:pt x="0" y="2020855"/>
                  </a:lnTo>
                  <a:lnTo>
                    <a:pt x="873" y="200764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520700" dir="81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46FCFFC-6D05-ABC0-4C11-EAE3FAF77A9B}"/>
                </a:ext>
              </a:extLst>
            </p:cNvPr>
            <p:cNvSpPr/>
            <p:nvPr/>
          </p:nvSpPr>
          <p:spPr>
            <a:xfrm>
              <a:off x="6396100" y="4982734"/>
              <a:ext cx="1333189" cy="911654"/>
            </a:xfrm>
            <a:custGeom>
              <a:avLst/>
              <a:gdLst>
                <a:gd name="connsiteX0" fmla="*/ 0 w 1333189"/>
                <a:gd name="connsiteY0" fmla="*/ 0 h 911654"/>
                <a:gd name="connsiteX1" fmla="*/ 1333189 w 1333189"/>
                <a:gd name="connsiteY1" fmla="*/ 0 h 911654"/>
                <a:gd name="connsiteX2" fmla="*/ 1333189 w 1333189"/>
                <a:gd name="connsiteY2" fmla="*/ 911654 h 911654"/>
                <a:gd name="connsiteX3" fmla="*/ 1086117 w 1333189"/>
                <a:gd name="connsiteY3" fmla="*/ 911402 h 911654"/>
                <a:gd name="connsiteX4" fmla="*/ 131110 w 1333189"/>
                <a:gd name="connsiteY4" fmla="*/ 755417 h 911654"/>
                <a:gd name="connsiteX5" fmla="*/ 1940 w 1333189"/>
                <a:gd name="connsiteY5" fmla="*/ 57392 h 9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189" h="911654">
                  <a:moveTo>
                    <a:pt x="0" y="0"/>
                  </a:moveTo>
                  <a:lnTo>
                    <a:pt x="1333189" y="0"/>
                  </a:lnTo>
                  <a:lnTo>
                    <a:pt x="1333189" y="911654"/>
                  </a:lnTo>
                  <a:lnTo>
                    <a:pt x="1086117" y="911402"/>
                  </a:lnTo>
                  <a:cubicBezTo>
                    <a:pt x="746349" y="890363"/>
                    <a:pt x="637565" y="893137"/>
                    <a:pt x="131110" y="755417"/>
                  </a:cubicBezTo>
                  <a:cubicBezTo>
                    <a:pt x="90864" y="573107"/>
                    <a:pt x="19625" y="332455"/>
                    <a:pt x="1940" y="5739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EA3BC683-FD34-57D4-2B33-BA4F2C0E459E}"/>
                </a:ext>
              </a:extLst>
            </p:cNvPr>
            <p:cNvSpPr/>
            <p:nvPr/>
          </p:nvSpPr>
          <p:spPr>
            <a:xfrm>
              <a:off x="6351757" y="1369496"/>
              <a:ext cx="2244942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90A728D-1EA8-F716-26FC-BF5F1C315675}"/>
                </a:ext>
              </a:extLst>
            </p:cNvPr>
            <p:cNvSpPr/>
            <p:nvPr/>
          </p:nvSpPr>
          <p:spPr>
            <a:xfrm>
              <a:off x="6347275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2DD562-2105-0CE8-DF91-2794568F1670}"/>
                </a:ext>
              </a:extLst>
            </p:cNvPr>
            <p:cNvSpPr/>
            <p:nvPr/>
          </p:nvSpPr>
          <p:spPr>
            <a:xfrm>
              <a:off x="6347275" y="2237991"/>
              <a:ext cx="2249424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56EFED-EC70-B09E-AB5E-E510198559A2}"/>
              </a:ext>
            </a:extLst>
          </p:cNvPr>
          <p:cNvGrpSpPr/>
          <p:nvPr/>
        </p:nvGrpSpPr>
        <p:grpSpPr>
          <a:xfrm>
            <a:off x="8961501" y="1851614"/>
            <a:ext cx="2249424" cy="4286023"/>
            <a:chOff x="9104376" y="1369496"/>
            <a:chExt cx="2249424" cy="4562375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F0FC3C-6347-0987-DD31-BC04FA1EAE0E}"/>
                </a:ext>
              </a:extLst>
            </p:cNvPr>
            <p:cNvSpPr/>
            <p:nvPr/>
          </p:nvSpPr>
          <p:spPr>
            <a:xfrm>
              <a:off x="9420380" y="3562032"/>
              <a:ext cx="1248944" cy="2053637"/>
            </a:xfrm>
            <a:custGeom>
              <a:avLst/>
              <a:gdLst>
                <a:gd name="connsiteX0" fmla="*/ 133544 w 1248944"/>
                <a:gd name="connsiteY0" fmla="*/ 0 h 2053637"/>
                <a:gd name="connsiteX1" fmla="*/ 1248944 w 1248944"/>
                <a:gd name="connsiteY1" fmla="*/ 1984184 h 2053637"/>
                <a:gd name="connsiteX2" fmla="*/ 44522 w 1248944"/>
                <a:gd name="connsiteY2" fmla="*/ 2052988 h 2053637"/>
                <a:gd name="connsiteX3" fmla="*/ 33168 w 1248944"/>
                <a:gd name="connsiteY3" fmla="*/ 2053637 h 2053637"/>
                <a:gd name="connsiteX4" fmla="*/ 9521 w 1248944"/>
                <a:gd name="connsiteY4" fmla="*/ 2043842 h 2053637"/>
                <a:gd name="connsiteX5" fmla="*/ 0 w 1248944"/>
                <a:gd name="connsiteY5" fmla="*/ 2020855 h 2053637"/>
                <a:gd name="connsiteX6" fmla="*/ 873 w 1248944"/>
                <a:gd name="connsiteY6" fmla="*/ 2007640 h 20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944" h="2053637">
                  <a:moveTo>
                    <a:pt x="133544" y="0"/>
                  </a:moveTo>
                  <a:lnTo>
                    <a:pt x="1248944" y="1984184"/>
                  </a:lnTo>
                  <a:lnTo>
                    <a:pt x="44522" y="2052988"/>
                  </a:lnTo>
                  <a:lnTo>
                    <a:pt x="33168" y="2053637"/>
                  </a:lnTo>
                  <a:lnTo>
                    <a:pt x="9521" y="2043842"/>
                  </a:lnTo>
                  <a:lnTo>
                    <a:pt x="0" y="2020855"/>
                  </a:lnTo>
                  <a:lnTo>
                    <a:pt x="873" y="200764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520700" dir="81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4722B12-3465-CA8C-89D1-46D4BD7BB974}"/>
                </a:ext>
              </a:extLst>
            </p:cNvPr>
            <p:cNvSpPr/>
            <p:nvPr/>
          </p:nvSpPr>
          <p:spPr>
            <a:xfrm>
              <a:off x="9153201" y="4982734"/>
              <a:ext cx="1333189" cy="911654"/>
            </a:xfrm>
            <a:custGeom>
              <a:avLst/>
              <a:gdLst>
                <a:gd name="connsiteX0" fmla="*/ 0 w 1333189"/>
                <a:gd name="connsiteY0" fmla="*/ 0 h 911654"/>
                <a:gd name="connsiteX1" fmla="*/ 1333189 w 1333189"/>
                <a:gd name="connsiteY1" fmla="*/ 0 h 911654"/>
                <a:gd name="connsiteX2" fmla="*/ 1333189 w 1333189"/>
                <a:gd name="connsiteY2" fmla="*/ 911654 h 911654"/>
                <a:gd name="connsiteX3" fmla="*/ 1086117 w 1333189"/>
                <a:gd name="connsiteY3" fmla="*/ 911402 h 911654"/>
                <a:gd name="connsiteX4" fmla="*/ 131110 w 1333189"/>
                <a:gd name="connsiteY4" fmla="*/ 755417 h 911654"/>
                <a:gd name="connsiteX5" fmla="*/ 1940 w 1333189"/>
                <a:gd name="connsiteY5" fmla="*/ 57392 h 9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189" h="911654">
                  <a:moveTo>
                    <a:pt x="0" y="0"/>
                  </a:moveTo>
                  <a:lnTo>
                    <a:pt x="1333189" y="0"/>
                  </a:lnTo>
                  <a:lnTo>
                    <a:pt x="1333189" y="911654"/>
                  </a:lnTo>
                  <a:lnTo>
                    <a:pt x="1086117" y="911402"/>
                  </a:lnTo>
                  <a:cubicBezTo>
                    <a:pt x="746349" y="890363"/>
                    <a:pt x="637565" y="893137"/>
                    <a:pt x="131110" y="755417"/>
                  </a:cubicBezTo>
                  <a:cubicBezTo>
                    <a:pt x="90864" y="573107"/>
                    <a:pt x="19625" y="332455"/>
                    <a:pt x="1940" y="5739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3">
              <a:extLst>
                <a:ext uri="{FF2B5EF4-FFF2-40B4-BE49-F238E27FC236}">
                  <a16:creationId xmlns:a16="http://schemas.microsoft.com/office/drawing/2014/main" id="{BAD90BF7-C298-3B66-5B93-590C3E9A6ED6}"/>
                </a:ext>
              </a:extLst>
            </p:cNvPr>
            <p:cNvSpPr/>
            <p:nvPr/>
          </p:nvSpPr>
          <p:spPr>
            <a:xfrm>
              <a:off x="9108858" y="1369496"/>
              <a:ext cx="2244942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0800202-9CC1-1C8F-419C-24B6AB4F92F6}"/>
                </a:ext>
              </a:extLst>
            </p:cNvPr>
            <p:cNvSpPr/>
            <p:nvPr/>
          </p:nvSpPr>
          <p:spPr>
            <a:xfrm>
              <a:off x="9104376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C5B192B-144A-1CB6-6CC4-16750B408411}"/>
                </a:ext>
              </a:extLst>
            </p:cNvPr>
            <p:cNvSpPr/>
            <p:nvPr/>
          </p:nvSpPr>
          <p:spPr>
            <a:xfrm>
              <a:off x="9104376" y="2237991"/>
              <a:ext cx="2249424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6D25EE7-65BB-7247-CFB4-02C3B4C0261A}"/>
              </a:ext>
            </a:extLst>
          </p:cNvPr>
          <p:cNvGrpSpPr/>
          <p:nvPr/>
        </p:nvGrpSpPr>
        <p:grpSpPr>
          <a:xfrm>
            <a:off x="3447298" y="1851615"/>
            <a:ext cx="2249424" cy="4138124"/>
            <a:chOff x="3590173" y="1369496"/>
            <a:chExt cx="2249424" cy="456237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B76436E-59B2-A186-6A3E-D5889D4998E9}"/>
                </a:ext>
              </a:extLst>
            </p:cNvPr>
            <p:cNvSpPr/>
            <p:nvPr/>
          </p:nvSpPr>
          <p:spPr>
            <a:xfrm>
              <a:off x="3906177" y="3562032"/>
              <a:ext cx="1248944" cy="2053637"/>
            </a:xfrm>
            <a:custGeom>
              <a:avLst/>
              <a:gdLst>
                <a:gd name="connsiteX0" fmla="*/ 133544 w 1248944"/>
                <a:gd name="connsiteY0" fmla="*/ 0 h 2053637"/>
                <a:gd name="connsiteX1" fmla="*/ 1248944 w 1248944"/>
                <a:gd name="connsiteY1" fmla="*/ 1984184 h 2053637"/>
                <a:gd name="connsiteX2" fmla="*/ 44522 w 1248944"/>
                <a:gd name="connsiteY2" fmla="*/ 2052988 h 2053637"/>
                <a:gd name="connsiteX3" fmla="*/ 33168 w 1248944"/>
                <a:gd name="connsiteY3" fmla="*/ 2053637 h 2053637"/>
                <a:gd name="connsiteX4" fmla="*/ 9521 w 1248944"/>
                <a:gd name="connsiteY4" fmla="*/ 2043842 h 2053637"/>
                <a:gd name="connsiteX5" fmla="*/ 0 w 1248944"/>
                <a:gd name="connsiteY5" fmla="*/ 2020855 h 2053637"/>
                <a:gd name="connsiteX6" fmla="*/ 873 w 1248944"/>
                <a:gd name="connsiteY6" fmla="*/ 2007640 h 20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944" h="2053637">
                  <a:moveTo>
                    <a:pt x="133544" y="0"/>
                  </a:moveTo>
                  <a:lnTo>
                    <a:pt x="1248944" y="1984184"/>
                  </a:lnTo>
                  <a:lnTo>
                    <a:pt x="44522" y="2052988"/>
                  </a:lnTo>
                  <a:lnTo>
                    <a:pt x="33168" y="2053637"/>
                  </a:lnTo>
                  <a:lnTo>
                    <a:pt x="9521" y="2043842"/>
                  </a:lnTo>
                  <a:lnTo>
                    <a:pt x="0" y="2020855"/>
                  </a:lnTo>
                  <a:lnTo>
                    <a:pt x="873" y="200764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520700" dir="81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6A4BE3-16A6-8A8B-EEA4-6BC720083C3B}"/>
                </a:ext>
              </a:extLst>
            </p:cNvPr>
            <p:cNvSpPr/>
            <p:nvPr/>
          </p:nvSpPr>
          <p:spPr>
            <a:xfrm>
              <a:off x="3638998" y="4982734"/>
              <a:ext cx="1333189" cy="911654"/>
            </a:xfrm>
            <a:custGeom>
              <a:avLst/>
              <a:gdLst>
                <a:gd name="connsiteX0" fmla="*/ 0 w 1333189"/>
                <a:gd name="connsiteY0" fmla="*/ 0 h 911654"/>
                <a:gd name="connsiteX1" fmla="*/ 1333189 w 1333189"/>
                <a:gd name="connsiteY1" fmla="*/ 0 h 911654"/>
                <a:gd name="connsiteX2" fmla="*/ 1333189 w 1333189"/>
                <a:gd name="connsiteY2" fmla="*/ 911654 h 911654"/>
                <a:gd name="connsiteX3" fmla="*/ 1086117 w 1333189"/>
                <a:gd name="connsiteY3" fmla="*/ 911402 h 911654"/>
                <a:gd name="connsiteX4" fmla="*/ 131110 w 1333189"/>
                <a:gd name="connsiteY4" fmla="*/ 755417 h 911654"/>
                <a:gd name="connsiteX5" fmla="*/ 1940 w 1333189"/>
                <a:gd name="connsiteY5" fmla="*/ 57392 h 9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189" h="911654">
                  <a:moveTo>
                    <a:pt x="0" y="0"/>
                  </a:moveTo>
                  <a:lnTo>
                    <a:pt x="1333189" y="0"/>
                  </a:lnTo>
                  <a:lnTo>
                    <a:pt x="1333189" y="911654"/>
                  </a:lnTo>
                  <a:lnTo>
                    <a:pt x="1086117" y="911402"/>
                  </a:lnTo>
                  <a:cubicBezTo>
                    <a:pt x="746349" y="890363"/>
                    <a:pt x="637565" y="893137"/>
                    <a:pt x="131110" y="755417"/>
                  </a:cubicBezTo>
                  <a:cubicBezTo>
                    <a:pt x="90864" y="573107"/>
                    <a:pt x="19625" y="332455"/>
                    <a:pt x="1940" y="5739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 3">
              <a:extLst>
                <a:ext uri="{FF2B5EF4-FFF2-40B4-BE49-F238E27FC236}">
                  <a16:creationId xmlns:a16="http://schemas.microsoft.com/office/drawing/2014/main" id="{189B58D6-08F0-FC45-8E84-EBC21BB89E39}"/>
                </a:ext>
              </a:extLst>
            </p:cNvPr>
            <p:cNvSpPr/>
            <p:nvPr/>
          </p:nvSpPr>
          <p:spPr>
            <a:xfrm>
              <a:off x="3594655" y="1369496"/>
              <a:ext cx="2244942" cy="456237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8DAD01B-D705-828F-BE98-0671AC637352}"/>
                </a:ext>
              </a:extLst>
            </p:cNvPr>
            <p:cNvSpPr/>
            <p:nvPr/>
          </p:nvSpPr>
          <p:spPr>
            <a:xfrm>
              <a:off x="3590173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F692D93-3EEA-6971-645C-EF072B186CC9}"/>
                </a:ext>
              </a:extLst>
            </p:cNvPr>
            <p:cNvSpPr/>
            <p:nvPr/>
          </p:nvSpPr>
          <p:spPr>
            <a:xfrm>
              <a:off x="3590173" y="2237991"/>
              <a:ext cx="2249424" cy="235267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B69E55-BBEB-17B5-EA86-381B6379305D}"/>
              </a:ext>
            </a:extLst>
          </p:cNvPr>
          <p:cNvGrpSpPr/>
          <p:nvPr/>
        </p:nvGrpSpPr>
        <p:grpSpPr>
          <a:xfrm>
            <a:off x="690196" y="1851614"/>
            <a:ext cx="10455604" cy="4138125"/>
            <a:chOff x="833071" y="1369496"/>
            <a:chExt cx="10455604" cy="4138125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A57D324-FE09-AE93-305C-38DCFE4ED48B}"/>
                </a:ext>
              </a:extLst>
            </p:cNvPr>
            <p:cNvSpPr/>
            <p:nvPr/>
          </p:nvSpPr>
          <p:spPr>
            <a:xfrm>
              <a:off x="1188047" y="3562032"/>
              <a:ext cx="1209971" cy="1871437"/>
            </a:xfrm>
            <a:custGeom>
              <a:avLst/>
              <a:gdLst>
                <a:gd name="connsiteX0" fmla="*/ 133544 w 1248944"/>
                <a:gd name="connsiteY0" fmla="*/ 0 h 2053637"/>
                <a:gd name="connsiteX1" fmla="*/ 1248944 w 1248944"/>
                <a:gd name="connsiteY1" fmla="*/ 1984184 h 2053637"/>
                <a:gd name="connsiteX2" fmla="*/ 44522 w 1248944"/>
                <a:gd name="connsiteY2" fmla="*/ 2052988 h 2053637"/>
                <a:gd name="connsiteX3" fmla="*/ 33168 w 1248944"/>
                <a:gd name="connsiteY3" fmla="*/ 2053637 h 2053637"/>
                <a:gd name="connsiteX4" fmla="*/ 9521 w 1248944"/>
                <a:gd name="connsiteY4" fmla="*/ 2043842 h 2053637"/>
                <a:gd name="connsiteX5" fmla="*/ 0 w 1248944"/>
                <a:gd name="connsiteY5" fmla="*/ 2020855 h 2053637"/>
                <a:gd name="connsiteX6" fmla="*/ 873 w 1248944"/>
                <a:gd name="connsiteY6" fmla="*/ 2007640 h 20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8944" h="2053637">
                  <a:moveTo>
                    <a:pt x="133544" y="0"/>
                  </a:moveTo>
                  <a:lnTo>
                    <a:pt x="1248944" y="1984184"/>
                  </a:lnTo>
                  <a:lnTo>
                    <a:pt x="44522" y="2052988"/>
                  </a:lnTo>
                  <a:lnTo>
                    <a:pt x="33168" y="2053637"/>
                  </a:lnTo>
                  <a:lnTo>
                    <a:pt x="9521" y="2043842"/>
                  </a:lnTo>
                  <a:lnTo>
                    <a:pt x="0" y="2020855"/>
                  </a:lnTo>
                  <a:lnTo>
                    <a:pt x="873" y="2007640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520700" dir="8100000" algn="tr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3A1BD12-CD33-69A0-9180-F3AA2078CB8F}"/>
                </a:ext>
              </a:extLst>
            </p:cNvPr>
            <p:cNvSpPr/>
            <p:nvPr/>
          </p:nvSpPr>
          <p:spPr>
            <a:xfrm>
              <a:off x="881896" y="4982734"/>
              <a:ext cx="1333189" cy="524887"/>
            </a:xfrm>
            <a:custGeom>
              <a:avLst/>
              <a:gdLst>
                <a:gd name="connsiteX0" fmla="*/ 0 w 1333189"/>
                <a:gd name="connsiteY0" fmla="*/ 0 h 911654"/>
                <a:gd name="connsiteX1" fmla="*/ 1333189 w 1333189"/>
                <a:gd name="connsiteY1" fmla="*/ 0 h 911654"/>
                <a:gd name="connsiteX2" fmla="*/ 1333189 w 1333189"/>
                <a:gd name="connsiteY2" fmla="*/ 911654 h 911654"/>
                <a:gd name="connsiteX3" fmla="*/ 1086117 w 1333189"/>
                <a:gd name="connsiteY3" fmla="*/ 911402 h 911654"/>
                <a:gd name="connsiteX4" fmla="*/ 131110 w 1333189"/>
                <a:gd name="connsiteY4" fmla="*/ 755417 h 911654"/>
                <a:gd name="connsiteX5" fmla="*/ 1940 w 1333189"/>
                <a:gd name="connsiteY5" fmla="*/ 57392 h 91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3189" h="911654">
                  <a:moveTo>
                    <a:pt x="0" y="0"/>
                  </a:moveTo>
                  <a:lnTo>
                    <a:pt x="1333189" y="0"/>
                  </a:lnTo>
                  <a:lnTo>
                    <a:pt x="1333189" y="911654"/>
                  </a:lnTo>
                  <a:lnTo>
                    <a:pt x="1086117" y="911402"/>
                  </a:lnTo>
                  <a:cubicBezTo>
                    <a:pt x="746349" y="890363"/>
                    <a:pt x="637565" y="893137"/>
                    <a:pt x="131110" y="755417"/>
                  </a:cubicBezTo>
                  <a:cubicBezTo>
                    <a:pt x="90864" y="573107"/>
                    <a:pt x="19625" y="332455"/>
                    <a:pt x="1940" y="57392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905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3">
              <a:extLst>
                <a:ext uri="{FF2B5EF4-FFF2-40B4-BE49-F238E27FC236}">
                  <a16:creationId xmlns:a16="http://schemas.microsoft.com/office/drawing/2014/main" id="{B2016CD3-D1A1-2CFC-2396-0C9331719A57}"/>
                </a:ext>
              </a:extLst>
            </p:cNvPr>
            <p:cNvSpPr/>
            <p:nvPr/>
          </p:nvSpPr>
          <p:spPr>
            <a:xfrm>
              <a:off x="837553" y="1369496"/>
              <a:ext cx="2244942" cy="4138125"/>
            </a:xfrm>
            <a:custGeom>
              <a:avLst/>
              <a:gdLst>
                <a:gd name="connsiteX0" fmla="*/ 0 w 2242687"/>
                <a:gd name="connsiteY0" fmla="*/ 0 h 4562375"/>
                <a:gd name="connsiteX1" fmla="*/ 2242687 w 2242687"/>
                <a:gd name="connsiteY1" fmla="*/ 0 h 4562375"/>
                <a:gd name="connsiteX2" fmla="*/ 2242687 w 2242687"/>
                <a:gd name="connsiteY2" fmla="*/ 4562375 h 4562375"/>
                <a:gd name="connsiteX3" fmla="*/ 0 w 2242687"/>
                <a:gd name="connsiteY3" fmla="*/ 4562375 h 4562375"/>
                <a:gd name="connsiteX4" fmla="*/ 0 w 2242687"/>
                <a:gd name="connsiteY4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2255 w 2244942"/>
                <a:gd name="connsiteY3" fmla="*/ 4562375 h 4562375"/>
                <a:gd name="connsiteX4" fmla="*/ 0 w 2244942"/>
                <a:gd name="connsiteY4" fmla="*/ 3587266 h 4562375"/>
                <a:gd name="connsiteX5" fmla="*/ 2255 w 2244942"/>
                <a:gd name="connsiteY5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2255 w 2244942"/>
                <a:gd name="connsiteY4" fmla="*/ 4562375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  <a:gd name="connsiteX0" fmla="*/ 2255 w 2244942"/>
                <a:gd name="connsiteY0" fmla="*/ 0 h 4562375"/>
                <a:gd name="connsiteX1" fmla="*/ 2244942 w 2244942"/>
                <a:gd name="connsiteY1" fmla="*/ 0 h 4562375"/>
                <a:gd name="connsiteX2" fmla="*/ 2244942 w 2244942"/>
                <a:gd name="connsiteY2" fmla="*/ 4562375 h 4562375"/>
                <a:gd name="connsiteX3" fmla="*/ 1088231 w 2244942"/>
                <a:gd name="connsiteY3" fmla="*/ 4561197 h 4562375"/>
                <a:gd name="connsiteX4" fmla="*/ 133224 w 2244942"/>
                <a:gd name="connsiteY4" fmla="*/ 4405212 h 4562375"/>
                <a:gd name="connsiteX5" fmla="*/ 0 w 2244942"/>
                <a:gd name="connsiteY5" fmla="*/ 3587266 h 4562375"/>
                <a:gd name="connsiteX6" fmla="*/ 2255 w 2244942"/>
                <a:gd name="connsiteY6" fmla="*/ 0 h 4562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4942" h="4562375">
                  <a:moveTo>
                    <a:pt x="2255" y="0"/>
                  </a:moveTo>
                  <a:lnTo>
                    <a:pt x="2244942" y="0"/>
                  </a:lnTo>
                  <a:lnTo>
                    <a:pt x="2244942" y="4562375"/>
                  </a:lnTo>
                  <a:lnTo>
                    <a:pt x="1088231" y="4561197"/>
                  </a:lnTo>
                  <a:cubicBezTo>
                    <a:pt x="748463" y="4540158"/>
                    <a:pt x="639679" y="4542932"/>
                    <a:pt x="133224" y="4405212"/>
                  </a:cubicBezTo>
                  <a:cubicBezTo>
                    <a:pt x="87228" y="4196857"/>
                    <a:pt x="752" y="3912302"/>
                    <a:pt x="0" y="3587266"/>
                  </a:cubicBezTo>
                  <a:cubicBezTo>
                    <a:pt x="752" y="2391511"/>
                    <a:pt x="1503" y="1195755"/>
                    <a:pt x="2255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4F0928B-51D1-9ECE-4D2C-8DC19C313764}"/>
                </a:ext>
              </a:extLst>
            </p:cNvPr>
            <p:cNvSpPr/>
            <p:nvPr/>
          </p:nvSpPr>
          <p:spPr>
            <a:xfrm>
              <a:off x="833071" y="1369496"/>
              <a:ext cx="2249424" cy="868495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8568E48-5067-A464-C6F8-EC2D901CEA79}"/>
                </a:ext>
              </a:extLst>
            </p:cNvPr>
            <p:cNvSpPr/>
            <p:nvPr/>
          </p:nvSpPr>
          <p:spPr>
            <a:xfrm>
              <a:off x="833071" y="2237992"/>
              <a:ext cx="2249424" cy="2053142"/>
            </a:xfrm>
            <a:custGeom>
              <a:avLst/>
              <a:gdLst>
                <a:gd name="connsiteX0" fmla="*/ 546 w 2243233"/>
                <a:gd name="connsiteY0" fmla="*/ 0 h 868495"/>
                <a:gd name="connsiteX1" fmla="*/ 2243233 w 2243233"/>
                <a:gd name="connsiteY1" fmla="*/ 0 h 868495"/>
                <a:gd name="connsiteX2" fmla="*/ 2243233 w 2243233"/>
                <a:gd name="connsiteY2" fmla="*/ 868495 h 868495"/>
                <a:gd name="connsiteX3" fmla="*/ 0 w 2243233"/>
                <a:gd name="connsiteY3" fmla="*/ 868495 h 868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43233" h="868495">
                  <a:moveTo>
                    <a:pt x="546" y="0"/>
                  </a:moveTo>
                  <a:lnTo>
                    <a:pt x="2243233" y="0"/>
                  </a:lnTo>
                  <a:lnTo>
                    <a:pt x="2243233" y="868495"/>
                  </a:lnTo>
                  <a:lnTo>
                    <a:pt x="0" y="868495"/>
                  </a:lnTo>
                  <a:close/>
                </a:path>
              </a:pathLst>
            </a:cu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E3659BD-2DFD-B098-402D-9325396D1649}"/>
                </a:ext>
              </a:extLst>
            </p:cNvPr>
            <p:cNvSpPr txBox="1"/>
            <p:nvPr/>
          </p:nvSpPr>
          <p:spPr>
            <a:xfrm>
              <a:off x="965477" y="1448972"/>
              <a:ext cx="1984612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Make offline &amp; Social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CCF57E1-C058-878A-BA6A-A83D5820DED8}"/>
                </a:ext>
              </a:extLst>
            </p:cNvPr>
            <p:cNvSpPr txBox="1"/>
            <p:nvPr/>
          </p:nvSpPr>
          <p:spPr>
            <a:xfrm>
              <a:off x="3548029" y="1422518"/>
              <a:ext cx="2322151" cy="64633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Empower Informal Market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</a:rPr>
                <a:t>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2007E67-1746-3A43-BAAD-C23CE72A3839}"/>
                </a:ext>
              </a:extLst>
            </p:cNvPr>
            <p:cNvSpPr txBox="1"/>
            <p:nvPr/>
          </p:nvSpPr>
          <p:spPr>
            <a:xfrm>
              <a:off x="6477439" y="1448249"/>
              <a:ext cx="1984612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Find Trusted Sellers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71D5DB-E192-4336-3E40-F4F747636499}"/>
                </a:ext>
              </a:extLst>
            </p:cNvPr>
            <p:cNvSpPr txBox="1"/>
            <p:nvPr/>
          </p:nvSpPr>
          <p:spPr>
            <a:xfrm>
              <a:off x="9304063" y="1456244"/>
              <a:ext cx="1984612" cy="70788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Make Human &amp; Contextual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6" name="Google Shape;294;p20">
            <a:extLst>
              <a:ext uri="{FF2B5EF4-FFF2-40B4-BE49-F238E27FC236}">
                <a16:creationId xmlns:a16="http://schemas.microsoft.com/office/drawing/2014/main" id="{5E42427D-8F78-552A-982A-64CA8C37CFBD}"/>
              </a:ext>
            </a:extLst>
          </p:cNvPr>
          <p:cNvSpPr/>
          <p:nvPr/>
        </p:nvSpPr>
        <p:spPr>
          <a:xfrm>
            <a:off x="3822122" y="5479123"/>
            <a:ext cx="1681686" cy="312199"/>
          </a:xfrm>
          <a:custGeom>
            <a:avLst/>
            <a:gdLst/>
            <a:ahLst/>
            <a:cxnLst/>
            <a:rect l="l" t="t" r="r" b="b"/>
            <a:pathLst>
              <a:path w="45396" h="11140" extrusionOk="0">
                <a:moveTo>
                  <a:pt x="5551" y="0"/>
                </a:moveTo>
                <a:cubicBezTo>
                  <a:pt x="2487" y="0"/>
                  <a:pt x="1" y="2506"/>
                  <a:pt x="1" y="5570"/>
                </a:cubicBezTo>
                <a:cubicBezTo>
                  <a:pt x="1" y="8633"/>
                  <a:pt x="2507" y="11140"/>
                  <a:pt x="5551" y="11140"/>
                </a:cubicBezTo>
                <a:lnTo>
                  <a:pt x="39826" y="11140"/>
                </a:lnTo>
                <a:cubicBezTo>
                  <a:pt x="42889" y="11140"/>
                  <a:pt x="45396" y="8633"/>
                  <a:pt x="45396" y="5570"/>
                </a:cubicBezTo>
                <a:cubicBezTo>
                  <a:pt x="45396" y="2506"/>
                  <a:pt x="42889" y="0"/>
                  <a:pt x="39826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457200" eaLnBrk="0" fontAlgn="base" hangingPunct="0">
              <a:buClrTx/>
              <a:buFontTx/>
              <a:buNone/>
            </a:pPr>
            <a:endParaRPr sz="1800" b="1" kern="1200" dirty="0">
              <a:solidFill>
                <a:srgbClr val="C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02F6B98-913D-408B-B81D-B6DC6A6AE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38" y="2695877"/>
            <a:ext cx="2278587" cy="1723721"/>
          </a:xfrm>
          <a:prstGeom prst="rect">
            <a:avLst/>
          </a:prstGeom>
        </p:spPr>
      </p:pic>
      <p:pic>
        <p:nvPicPr>
          <p:cNvPr id="40" name="Picture 2" descr="Informal food markets offer diverse food products and crucial livelihood  opportunities | International Institute for Environment and Development">
            <a:extLst>
              <a:ext uri="{FF2B5EF4-FFF2-40B4-BE49-F238E27FC236}">
                <a16:creationId xmlns:a16="http://schemas.microsoft.com/office/drawing/2014/main" id="{E103F4C1-3A87-4BDF-82D4-86FD3132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091" y="2646248"/>
            <a:ext cx="2249353" cy="169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FC80EAF-0470-4E82-8D88-33DBDA2CCF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364" y="2631642"/>
            <a:ext cx="2244942" cy="17520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62C7027-0647-4522-9180-15606418CC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631" y="2653510"/>
            <a:ext cx="2266325" cy="1793438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408897C6-A3EC-42D3-B616-BD5C7AA11E98}"/>
              </a:ext>
            </a:extLst>
          </p:cNvPr>
          <p:cNvSpPr/>
          <p:nvPr/>
        </p:nvSpPr>
        <p:spPr>
          <a:xfrm>
            <a:off x="1310869" y="4687292"/>
            <a:ext cx="953018" cy="914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69%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38C871D-C30D-427A-8727-561915D2D703}"/>
              </a:ext>
            </a:extLst>
          </p:cNvPr>
          <p:cNvSpPr/>
          <p:nvPr/>
        </p:nvSpPr>
        <p:spPr>
          <a:xfrm>
            <a:off x="4135853" y="4599506"/>
            <a:ext cx="967860" cy="89503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buClrTx/>
              <a:buFontTx/>
              <a:buNone/>
            </a:pPr>
            <a:r>
              <a:rPr lang="en-US" sz="12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54%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19FCB33-83A7-4C84-BBAB-5461E7D1785B}"/>
              </a:ext>
            </a:extLst>
          </p:cNvPr>
          <p:cNvSpPr/>
          <p:nvPr/>
        </p:nvSpPr>
        <p:spPr>
          <a:xfrm>
            <a:off x="6969848" y="4664957"/>
            <a:ext cx="845233" cy="76413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buClrTx/>
              <a:buFontTx/>
              <a:buNone/>
            </a:pPr>
            <a:r>
              <a:rPr lang="en-US" sz="12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69%</a:t>
            </a: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7DF2E8FE-BC79-4C3A-97E8-14AEBE2CC2D4}"/>
              </a:ext>
            </a:extLst>
          </p:cNvPr>
          <p:cNvSpPr/>
          <p:nvPr/>
        </p:nvSpPr>
        <p:spPr>
          <a:xfrm>
            <a:off x="9768254" y="4664957"/>
            <a:ext cx="842440" cy="76413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0" fontAlgn="base" hangingPunct="0">
              <a:buClrTx/>
              <a:buFontTx/>
              <a:buNone/>
            </a:pPr>
            <a:r>
              <a:rPr lang="en-US" sz="12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2060827650"/>
      </p:ext>
    </p:extLst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Media Library | Stanbic IBTC Bank">
            <a:extLst>
              <a:ext uri="{FF2B5EF4-FFF2-40B4-BE49-F238E27FC236}">
                <a16:creationId xmlns:a16="http://schemas.microsoft.com/office/drawing/2014/main" id="{AD0A511F-98E3-4524-86BD-8A07B1FE0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120" y="5385826"/>
            <a:ext cx="384561" cy="72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Jumia Logo, symbol, meaning, history, PNG, brand">
            <a:extLst>
              <a:ext uri="{FF2B5EF4-FFF2-40B4-BE49-F238E27FC236}">
                <a16:creationId xmlns:a16="http://schemas.microsoft.com/office/drawing/2014/main" id="{41962D81-F3A2-47D0-90D8-15BF22C3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3970" y="5558212"/>
            <a:ext cx="959418" cy="5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630;p52">
            <a:extLst>
              <a:ext uri="{FF2B5EF4-FFF2-40B4-BE49-F238E27FC236}">
                <a16:creationId xmlns:a16="http://schemas.microsoft.com/office/drawing/2014/main" id="{D55D7302-A03B-4C44-89E0-E2C5F8EB6102}"/>
              </a:ext>
            </a:extLst>
          </p:cNvPr>
          <p:cNvSpPr txBox="1"/>
          <p:nvPr/>
        </p:nvSpPr>
        <p:spPr>
          <a:xfrm flipH="1">
            <a:off x="7953636" y="3490534"/>
            <a:ext cx="2531381" cy="106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Plan Now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Bu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y Later 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0C81A00F-E7B4-44CB-8CCE-397B03075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216" y="5591914"/>
            <a:ext cx="1207674" cy="52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B5F296-8810-4266-BEBE-681D96A0E0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785" y="1969953"/>
            <a:ext cx="2759814" cy="1876735"/>
          </a:xfrm>
          <a:prstGeom prst="rect">
            <a:avLst/>
          </a:prstGeom>
        </p:spPr>
      </p:pic>
      <p:sp>
        <p:nvSpPr>
          <p:cNvPr id="25" name="Arrow: Right 24">
            <a:extLst>
              <a:ext uri="{FF2B5EF4-FFF2-40B4-BE49-F238E27FC236}">
                <a16:creationId xmlns:a16="http://schemas.microsoft.com/office/drawing/2014/main" id="{52F325E7-0F1C-4DA9-BF94-54C5B7C989F6}"/>
              </a:ext>
            </a:extLst>
          </p:cNvPr>
          <p:cNvSpPr/>
          <p:nvPr/>
        </p:nvSpPr>
        <p:spPr>
          <a:xfrm>
            <a:off x="4761075" y="3601851"/>
            <a:ext cx="2095917" cy="736600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b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9B2EF8-5570-48E3-BFC9-32FBC57B1C9C}"/>
              </a:ext>
            </a:extLst>
          </p:cNvPr>
          <p:cNvSpPr txBox="1"/>
          <p:nvPr/>
        </p:nvSpPr>
        <p:spPr>
          <a:xfrm>
            <a:off x="1463970" y="521052"/>
            <a:ext cx="9279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  <a:sym typeface="Arial"/>
              </a:rPr>
              <a:t>Innovation Case Study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D8A299-CDA9-4235-9704-6ED42102A1E0}"/>
              </a:ext>
            </a:extLst>
          </p:cNvPr>
          <p:cNvSpPr/>
          <p:nvPr/>
        </p:nvSpPr>
        <p:spPr>
          <a:xfrm>
            <a:off x="1824692" y="3970151"/>
            <a:ext cx="2306693" cy="13492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Ins="137160" bIns="182880" rtlCol="0" anchor="b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630;p52">
            <a:extLst>
              <a:ext uri="{FF2B5EF4-FFF2-40B4-BE49-F238E27FC236}">
                <a16:creationId xmlns:a16="http://schemas.microsoft.com/office/drawing/2014/main" id="{F6B1307E-5676-49AB-AB8A-2740C64E5FBA}"/>
              </a:ext>
            </a:extLst>
          </p:cNvPr>
          <p:cNvSpPr txBox="1"/>
          <p:nvPr/>
        </p:nvSpPr>
        <p:spPr>
          <a:xfrm flipH="1">
            <a:off x="1943679" y="4118187"/>
            <a:ext cx="2129528" cy="106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Buy Now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Pay Later </a:t>
            </a:r>
            <a:endParaRPr kumimoji="0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D4A92A5-D1D4-4FEC-BEC5-1B45D530760B}"/>
              </a:ext>
            </a:extLst>
          </p:cNvPr>
          <p:cNvSpPr/>
          <p:nvPr/>
        </p:nvSpPr>
        <p:spPr>
          <a:xfrm>
            <a:off x="7489785" y="3851565"/>
            <a:ext cx="2759814" cy="1467786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37160" rIns="137160" bIns="182880" rtlCol="0" anchor="b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Google Shape;630;p52">
            <a:extLst>
              <a:ext uri="{FF2B5EF4-FFF2-40B4-BE49-F238E27FC236}">
                <a16:creationId xmlns:a16="http://schemas.microsoft.com/office/drawing/2014/main" id="{9EB75F66-8CB2-4A7E-BFAA-EE8A52BFCAE0}"/>
              </a:ext>
            </a:extLst>
          </p:cNvPr>
          <p:cNvSpPr txBox="1"/>
          <p:nvPr/>
        </p:nvSpPr>
        <p:spPr>
          <a:xfrm flipH="1">
            <a:off x="7851353" y="4161568"/>
            <a:ext cx="2515955" cy="106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Plan Now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Buy Later </a:t>
            </a:r>
            <a:endParaRPr kumimoji="0" sz="3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D75F46F-5472-43F6-83F5-729CA399E58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7796" y="1807289"/>
            <a:ext cx="2306692" cy="217948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2CB3FDCF-F901-4ED6-BEEC-0614E74F316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309" y="5571038"/>
            <a:ext cx="916021" cy="5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1759"/>
      </p:ext>
    </p:extLst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F17E5-4FBE-6A08-03E8-7630EAD2D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at Are Implications in Research? | Examples &amp; Tips - Wordvice">
            <a:extLst>
              <a:ext uri="{FF2B5EF4-FFF2-40B4-BE49-F238E27FC236}">
                <a16:creationId xmlns:a16="http://schemas.microsoft.com/office/drawing/2014/main" id="{A6ACBB58-97D4-DD38-E3EF-CDDE6737F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87A4CE-F9A4-9468-FDE7-F15A846E5B1F}"/>
              </a:ext>
            </a:extLst>
          </p:cNvPr>
          <p:cNvSpPr/>
          <p:nvPr/>
        </p:nvSpPr>
        <p:spPr>
          <a:xfrm>
            <a:off x="-2115" y="-83657"/>
            <a:ext cx="12194095" cy="6858000"/>
          </a:xfrm>
          <a:prstGeom prst="rect">
            <a:avLst/>
          </a:prstGeom>
          <a:solidFill>
            <a:srgbClr val="00206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B0B8BA0-5153-A30D-110B-772694244744}"/>
              </a:ext>
            </a:extLst>
          </p:cNvPr>
          <p:cNvSpPr txBox="1">
            <a:spLocks/>
          </p:cNvSpPr>
          <p:nvPr/>
        </p:nvSpPr>
        <p:spPr>
          <a:xfrm>
            <a:off x="2757055" y="756534"/>
            <a:ext cx="7190883" cy="127651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i="0" kern="1200" normalizeH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en-US" sz="5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Implications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Freeform 64">
            <a:extLst>
              <a:ext uri="{FF2B5EF4-FFF2-40B4-BE49-F238E27FC236}">
                <a16:creationId xmlns:a16="http://schemas.microsoft.com/office/drawing/2014/main" id="{BCF23987-451A-BC27-12CE-C49DEC110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471" y="3345343"/>
            <a:ext cx="3099127" cy="2165441"/>
          </a:xfrm>
          <a:prstGeom prst="roundRect">
            <a:avLst>
              <a:gd name="adj" fmla="val 9389"/>
            </a:avLst>
          </a:prstGeom>
          <a:noFill/>
          <a:ln w="2857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3" name="Freeform 66">
            <a:extLst>
              <a:ext uri="{FF2B5EF4-FFF2-40B4-BE49-F238E27FC236}">
                <a16:creationId xmlns:a16="http://schemas.microsoft.com/office/drawing/2014/main" id="{063EB600-86A3-61D1-3E8D-8AAD2B2F4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708" y="3345343"/>
            <a:ext cx="3082887" cy="2165441"/>
          </a:xfrm>
          <a:prstGeom prst="roundRect">
            <a:avLst>
              <a:gd name="adj" fmla="val 8904"/>
            </a:avLst>
          </a:prstGeom>
          <a:noFill/>
          <a:ln w="2857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Freeform 68">
            <a:extLst>
              <a:ext uri="{FF2B5EF4-FFF2-40B4-BE49-F238E27FC236}">
                <a16:creationId xmlns:a16="http://schemas.microsoft.com/office/drawing/2014/main" id="{2F75E843-0A0E-31FD-CC46-B6795E3FF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150" y="3345343"/>
            <a:ext cx="3304291" cy="2165441"/>
          </a:xfrm>
          <a:prstGeom prst="roundRect">
            <a:avLst>
              <a:gd name="adj" fmla="val 9227"/>
            </a:avLst>
          </a:prstGeom>
          <a:noFill/>
          <a:ln w="2857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17" name="Freeform 65">
            <a:extLst>
              <a:ext uri="{FF2B5EF4-FFF2-40B4-BE49-F238E27FC236}">
                <a16:creationId xmlns:a16="http://schemas.microsoft.com/office/drawing/2014/main" id="{BE5CFDC8-4903-6DA9-01E4-381BE0787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23" y="3594674"/>
            <a:ext cx="732904" cy="732904"/>
          </a:xfrm>
          <a:custGeom>
            <a:avLst/>
            <a:gdLst>
              <a:gd name="T0" fmla="*/ 272870 w 1517"/>
              <a:gd name="T1" fmla="*/ 545740 h 1516"/>
              <a:gd name="T2" fmla="*/ 272870 w 1517"/>
              <a:gd name="T3" fmla="*/ 545740 h 1516"/>
              <a:gd name="T4" fmla="*/ 272870 w 1517"/>
              <a:gd name="T5" fmla="*/ 545740 h 1516"/>
              <a:gd name="T6" fmla="*/ 0 w 1517"/>
              <a:gd name="T7" fmla="*/ 272690 h 1516"/>
              <a:gd name="T8" fmla="*/ 0 w 1517"/>
              <a:gd name="T9" fmla="*/ 272690 h 1516"/>
              <a:gd name="T10" fmla="*/ 272870 w 1517"/>
              <a:gd name="T11" fmla="*/ 0 h 1516"/>
              <a:gd name="T12" fmla="*/ 272870 w 1517"/>
              <a:gd name="T13" fmla="*/ 0 h 1516"/>
              <a:gd name="T14" fmla="*/ 545740 w 1517"/>
              <a:gd name="T15" fmla="*/ 272690 h 1516"/>
              <a:gd name="T16" fmla="*/ 545740 w 1517"/>
              <a:gd name="T17" fmla="*/ 272690 h 1516"/>
              <a:gd name="T18" fmla="*/ 272870 w 1517"/>
              <a:gd name="T19" fmla="*/ 545740 h 15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17" h="1516">
                <a:moveTo>
                  <a:pt x="758" y="1515"/>
                </a:moveTo>
                <a:lnTo>
                  <a:pt x="758" y="1515"/>
                </a:lnTo>
                <a:cubicBezTo>
                  <a:pt x="340" y="1515"/>
                  <a:pt x="0" y="1176"/>
                  <a:pt x="0" y="757"/>
                </a:cubicBezTo>
                <a:cubicBezTo>
                  <a:pt x="0" y="338"/>
                  <a:pt x="340" y="0"/>
                  <a:pt x="758" y="0"/>
                </a:cubicBezTo>
                <a:cubicBezTo>
                  <a:pt x="1177" y="0"/>
                  <a:pt x="1516" y="338"/>
                  <a:pt x="1516" y="757"/>
                </a:cubicBezTo>
                <a:cubicBezTo>
                  <a:pt x="1516" y="1176"/>
                  <a:pt x="1177" y="1515"/>
                  <a:pt x="758" y="151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F4950639-2F94-255B-1474-3437A3E66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2812" y="3467674"/>
            <a:ext cx="732904" cy="732904"/>
          </a:xfrm>
          <a:custGeom>
            <a:avLst/>
            <a:gdLst>
              <a:gd name="T0" fmla="*/ 272870 w 1517"/>
              <a:gd name="T1" fmla="*/ 545740 h 1516"/>
              <a:gd name="T2" fmla="*/ 272870 w 1517"/>
              <a:gd name="T3" fmla="*/ 545740 h 1516"/>
              <a:gd name="T4" fmla="*/ 272870 w 1517"/>
              <a:gd name="T5" fmla="*/ 545740 h 1516"/>
              <a:gd name="T6" fmla="*/ 0 w 1517"/>
              <a:gd name="T7" fmla="*/ 272690 h 1516"/>
              <a:gd name="T8" fmla="*/ 0 w 1517"/>
              <a:gd name="T9" fmla="*/ 272690 h 1516"/>
              <a:gd name="T10" fmla="*/ 272870 w 1517"/>
              <a:gd name="T11" fmla="*/ 0 h 1516"/>
              <a:gd name="T12" fmla="*/ 272870 w 1517"/>
              <a:gd name="T13" fmla="*/ 0 h 1516"/>
              <a:gd name="T14" fmla="*/ 272870 w 1517"/>
              <a:gd name="T15" fmla="*/ 0 h 1516"/>
              <a:gd name="T16" fmla="*/ 545740 w 1517"/>
              <a:gd name="T17" fmla="*/ 272690 h 1516"/>
              <a:gd name="T18" fmla="*/ 545740 w 1517"/>
              <a:gd name="T19" fmla="*/ 272690 h 1516"/>
              <a:gd name="T20" fmla="*/ 272870 w 1517"/>
              <a:gd name="T21" fmla="*/ 545740 h 15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517" h="1516">
                <a:moveTo>
                  <a:pt x="758" y="1515"/>
                </a:moveTo>
                <a:lnTo>
                  <a:pt x="758" y="1515"/>
                </a:lnTo>
                <a:cubicBezTo>
                  <a:pt x="339" y="1515"/>
                  <a:pt x="0" y="1176"/>
                  <a:pt x="0" y="757"/>
                </a:cubicBezTo>
                <a:cubicBezTo>
                  <a:pt x="0" y="338"/>
                  <a:pt x="339" y="0"/>
                  <a:pt x="758" y="0"/>
                </a:cubicBezTo>
                <a:cubicBezTo>
                  <a:pt x="1176" y="0"/>
                  <a:pt x="1516" y="338"/>
                  <a:pt x="1516" y="757"/>
                </a:cubicBezTo>
                <a:cubicBezTo>
                  <a:pt x="1516" y="1176"/>
                  <a:pt x="1176" y="1515"/>
                  <a:pt x="758" y="151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A5059625-720E-B44F-624F-A31F9F6FE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5254" y="3467674"/>
            <a:ext cx="732904" cy="732904"/>
          </a:xfrm>
          <a:custGeom>
            <a:avLst/>
            <a:gdLst>
              <a:gd name="T0" fmla="*/ 272870 w 1517"/>
              <a:gd name="T1" fmla="*/ 545740 h 1516"/>
              <a:gd name="T2" fmla="*/ 272870 w 1517"/>
              <a:gd name="T3" fmla="*/ 545740 h 1516"/>
              <a:gd name="T4" fmla="*/ 272870 w 1517"/>
              <a:gd name="T5" fmla="*/ 545740 h 1516"/>
              <a:gd name="T6" fmla="*/ 0 w 1517"/>
              <a:gd name="T7" fmla="*/ 272690 h 1516"/>
              <a:gd name="T8" fmla="*/ 0 w 1517"/>
              <a:gd name="T9" fmla="*/ 272690 h 1516"/>
              <a:gd name="T10" fmla="*/ 272870 w 1517"/>
              <a:gd name="T11" fmla="*/ 0 h 1516"/>
              <a:gd name="T12" fmla="*/ 272870 w 1517"/>
              <a:gd name="T13" fmla="*/ 0 h 1516"/>
              <a:gd name="T14" fmla="*/ 545740 w 1517"/>
              <a:gd name="T15" fmla="*/ 272690 h 1516"/>
              <a:gd name="T16" fmla="*/ 545740 w 1517"/>
              <a:gd name="T17" fmla="*/ 272690 h 1516"/>
              <a:gd name="T18" fmla="*/ 272870 w 1517"/>
              <a:gd name="T19" fmla="*/ 545740 h 15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17" h="1516">
                <a:moveTo>
                  <a:pt x="758" y="1515"/>
                </a:moveTo>
                <a:lnTo>
                  <a:pt x="758" y="1515"/>
                </a:lnTo>
                <a:cubicBezTo>
                  <a:pt x="340" y="1515"/>
                  <a:pt x="0" y="1176"/>
                  <a:pt x="0" y="757"/>
                </a:cubicBezTo>
                <a:cubicBezTo>
                  <a:pt x="0" y="338"/>
                  <a:pt x="340" y="0"/>
                  <a:pt x="758" y="0"/>
                </a:cubicBezTo>
                <a:cubicBezTo>
                  <a:pt x="1177" y="0"/>
                  <a:pt x="1516" y="338"/>
                  <a:pt x="1516" y="757"/>
                </a:cubicBezTo>
                <a:cubicBezTo>
                  <a:pt x="1516" y="1176"/>
                  <a:pt x="1177" y="1515"/>
                  <a:pt x="758" y="1515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C80762-1A6F-B26A-A52D-DE8202DB715D}"/>
              </a:ext>
            </a:extLst>
          </p:cNvPr>
          <p:cNvSpPr txBox="1"/>
          <p:nvPr/>
        </p:nvSpPr>
        <p:spPr>
          <a:xfrm>
            <a:off x="473396" y="3785351"/>
            <a:ext cx="58766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56094D-C2EB-0784-0A79-84217D1B1011}"/>
              </a:ext>
            </a:extLst>
          </p:cNvPr>
          <p:cNvSpPr txBox="1"/>
          <p:nvPr/>
        </p:nvSpPr>
        <p:spPr>
          <a:xfrm>
            <a:off x="4156379" y="3658351"/>
            <a:ext cx="58766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  <a:t>02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B59AEE-21FE-7B35-58F3-7E3E1D59F3CC}"/>
              </a:ext>
            </a:extLst>
          </p:cNvPr>
          <p:cNvSpPr txBox="1"/>
          <p:nvPr/>
        </p:nvSpPr>
        <p:spPr>
          <a:xfrm>
            <a:off x="7840498" y="3658351"/>
            <a:ext cx="587669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  <a:t>03</a:t>
            </a:r>
          </a:p>
        </p:txBody>
      </p:sp>
      <p:sp>
        <p:nvSpPr>
          <p:cNvPr id="24" name="Google Shape;309;p35">
            <a:extLst>
              <a:ext uri="{FF2B5EF4-FFF2-40B4-BE49-F238E27FC236}">
                <a16:creationId xmlns:a16="http://schemas.microsoft.com/office/drawing/2014/main" id="{D397DD72-24A2-281C-F443-BA84FABDE1C6}"/>
              </a:ext>
            </a:extLst>
          </p:cNvPr>
          <p:cNvSpPr txBox="1">
            <a:spLocks/>
          </p:cNvSpPr>
          <p:nvPr/>
        </p:nvSpPr>
        <p:spPr>
          <a:xfrm>
            <a:off x="1344805" y="4107956"/>
            <a:ext cx="2569460" cy="79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Clr>
                <a:srgbClr val="5F5B5C"/>
              </a:buClr>
              <a:defRPr/>
            </a:pPr>
            <a:r>
              <a:rPr lang="en-US" sz="2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  <a:t>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  <a:sym typeface="Oswald"/>
              </a:rPr>
              <a:t> is not a </a:t>
            </a:r>
            <a:r>
              <a:rPr lang="en-US" sz="2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  <a:t>silver bullet</a:t>
            </a:r>
            <a:r>
              <a:rPr lang="en-US" sz="20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25" name="Google Shape;309;p35">
            <a:extLst>
              <a:ext uri="{FF2B5EF4-FFF2-40B4-BE49-F238E27FC236}">
                <a16:creationId xmlns:a16="http://schemas.microsoft.com/office/drawing/2014/main" id="{B1480FAE-594B-2CC6-7134-27F7A5EF3652}"/>
              </a:ext>
            </a:extLst>
          </p:cNvPr>
          <p:cNvSpPr txBox="1">
            <a:spLocks/>
          </p:cNvSpPr>
          <p:nvPr/>
        </p:nvSpPr>
        <p:spPr>
          <a:xfrm>
            <a:off x="4919151" y="3718884"/>
            <a:ext cx="2569460" cy="17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indent="0">
              <a:buClr>
                <a:srgbClr val="5F5B5C"/>
              </a:buClr>
              <a:defRPr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Adapt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AI to work for informal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 markets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Poppins" panose="00000500000000000000" pitchFamily="2" charset="0"/>
              <a:sym typeface="Oswald"/>
            </a:endParaRPr>
          </a:p>
        </p:txBody>
      </p:sp>
      <p:sp>
        <p:nvSpPr>
          <p:cNvPr id="26" name="Google Shape;309;p35">
            <a:extLst>
              <a:ext uri="{FF2B5EF4-FFF2-40B4-BE49-F238E27FC236}">
                <a16:creationId xmlns:a16="http://schemas.microsoft.com/office/drawing/2014/main" id="{52DF66F4-4326-778A-8F39-3174EE3026F8}"/>
              </a:ext>
            </a:extLst>
          </p:cNvPr>
          <p:cNvSpPr txBox="1">
            <a:spLocks/>
          </p:cNvSpPr>
          <p:nvPr/>
        </p:nvSpPr>
        <p:spPr>
          <a:xfrm>
            <a:off x="8759690" y="3785351"/>
            <a:ext cx="2569460" cy="792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Oswald"/>
              <a:buNone/>
              <a:defRPr sz="2500" b="0" i="0" u="none" strike="noStrike" cap="none">
                <a:solidFill>
                  <a:schemeClr val="accent4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>
              <a:buClr>
                <a:srgbClr val="5F5B5C"/>
              </a:buClr>
              <a:defRPr/>
            </a:pPr>
            <a:r>
              <a:rPr lang="en-US" sz="2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Use AI </a:t>
            </a:r>
            <a:r>
              <a:rPr lang="en-U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build trust and strong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</a:rPr>
              <a:t>relationships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Poppins" panose="00000500000000000000" pitchFamily="2" charset="0"/>
              <a:sym typeface="Oswald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7F675B-8330-CE42-9AD5-3EA44082A1C6}"/>
              </a:ext>
            </a:extLst>
          </p:cNvPr>
          <p:cNvSpPr txBox="1">
            <a:spLocks/>
          </p:cNvSpPr>
          <p:nvPr/>
        </p:nvSpPr>
        <p:spPr bwMode="auto">
          <a:xfrm>
            <a:off x="1548040" y="2672581"/>
            <a:ext cx="2130654" cy="56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Shoppers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E48A6C-2635-F1B5-C1FE-C94413EACF8B}"/>
              </a:ext>
            </a:extLst>
          </p:cNvPr>
          <p:cNvSpPr txBox="1">
            <a:spLocks/>
          </p:cNvSpPr>
          <p:nvPr/>
        </p:nvSpPr>
        <p:spPr bwMode="auto">
          <a:xfrm>
            <a:off x="5112033" y="2649599"/>
            <a:ext cx="2106277" cy="5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Retailers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68D25A6-E2ED-6D31-7CCF-C28BF43991AC}"/>
              </a:ext>
            </a:extLst>
          </p:cNvPr>
          <p:cNvSpPr txBox="1">
            <a:spLocks/>
          </p:cNvSpPr>
          <p:nvPr/>
        </p:nvSpPr>
        <p:spPr bwMode="auto">
          <a:xfrm>
            <a:off x="8651649" y="2643766"/>
            <a:ext cx="2677501" cy="56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</a:rPr>
              <a:t>Brands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4782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3" grpId="0" animBg="1"/>
      <p:bldP spid="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E2903-8389-68BF-E437-DF0B428BC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 Is Disruptive Innovation for Entrepreneurs?">
            <a:extLst>
              <a:ext uri="{FF2B5EF4-FFF2-40B4-BE49-F238E27FC236}">
                <a16:creationId xmlns:a16="http://schemas.microsoft.com/office/drawing/2014/main" id="{542D0879-33A3-E0F8-57D1-7ED17C0EC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DD7EA1-D928-3A8E-EDC8-6D5D1CD2CD3D}"/>
              </a:ext>
            </a:extLst>
          </p:cNvPr>
          <p:cNvSpPr/>
          <p:nvPr/>
        </p:nvSpPr>
        <p:spPr>
          <a:xfrm>
            <a:off x="0" y="1282"/>
            <a:ext cx="12188825" cy="6856718"/>
          </a:xfrm>
          <a:prstGeom prst="rect">
            <a:avLst/>
          </a:prstGeom>
          <a:solidFill>
            <a:srgbClr val="00206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EF336-B94B-315C-DEB8-A24E0FE3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07" y="2703367"/>
            <a:ext cx="10361057" cy="100965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compete, </a:t>
            </a:r>
            <a:r>
              <a:rPr lang="en-US" sz="66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rethink your business model </a:t>
            </a:r>
            <a:endParaRPr lang="en-GB" sz="66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41267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41EADFC-99EC-342E-00AF-80B2A5416439}"/>
              </a:ext>
            </a:extLst>
          </p:cNvPr>
          <p:cNvSpPr/>
          <p:nvPr/>
        </p:nvSpPr>
        <p:spPr>
          <a:xfrm>
            <a:off x="4179094" y="0"/>
            <a:ext cx="801290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NG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6" name="Picture 5" descr="A person in a suit&#10;&#10;AI-generated content may be incorrect.">
            <a:extLst>
              <a:ext uri="{FF2B5EF4-FFF2-40B4-BE49-F238E27FC236}">
                <a16:creationId xmlns:a16="http://schemas.microsoft.com/office/drawing/2014/main" id="{1C1CC4B6-9895-E4B1-B26C-CED220983E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60018" cy="687766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98A2FE6-A4A6-492C-8EFB-027B5CBB2470}"/>
              </a:ext>
            </a:extLst>
          </p:cNvPr>
          <p:cNvSpPr/>
          <p:nvPr/>
        </p:nvSpPr>
        <p:spPr>
          <a:xfrm>
            <a:off x="3538525" y="-19664"/>
            <a:ext cx="1360639" cy="6897328"/>
          </a:xfrm>
          <a:custGeom>
            <a:avLst/>
            <a:gdLst>
              <a:gd name="connsiteX0" fmla="*/ 0 w 578459"/>
              <a:gd name="connsiteY0" fmla="*/ 0 h 6863366"/>
              <a:gd name="connsiteX1" fmla="*/ 578459 w 578459"/>
              <a:gd name="connsiteY1" fmla="*/ 0 h 6863366"/>
              <a:gd name="connsiteX2" fmla="*/ 578459 w 578459"/>
              <a:gd name="connsiteY2" fmla="*/ 6863366 h 6863366"/>
              <a:gd name="connsiteX3" fmla="*/ 0 w 578459"/>
              <a:gd name="connsiteY3" fmla="*/ 6863366 h 6863366"/>
              <a:gd name="connsiteX4" fmla="*/ 0 w 578459"/>
              <a:gd name="connsiteY4" fmla="*/ 0 h 6863366"/>
              <a:gd name="connsiteX0" fmla="*/ 0 w 578459"/>
              <a:gd name="connsiteY0" fmla="*/ 0 h 6863366"/>
              <a:gd name="connsiteX1" fmla="*/ 578459 w 578459"/>
              <a:gd name="connsiteY1" fmla="*/ 0 h 6863366"/>
              <a:gd name="connsiteX2" fmla="*/ 578459 w 578459"/>
              <a:gd name="connsiteY2" fmla="*/ 6863366 h 6863366"/>
              <a:gd name="connsiteX3" fmla="*/ 0 w 578459"/>
              <a:gd name="connsiteY3" fmla="*/ 6863366 h 6863366"/>
              <a:gd name="connsiteX4" fmla="*/ 0 w 578459"/>
              <a:gd name="connsiteY4" fmla="*/ 0 h 6863366"/>
              <a:gd name="connsiteX0" fmla="*/ 0 w 578459"/>
              <a:gd name="connsiteY0" fmla="*/ 0 h 6863366"/>
              <a:gd name="connsiteX1" fmla="*/ 578459 w 578459"/>
              <a:gd name="connsiteY1" fmla="*/ 0 h 6863366"/>
              <a:gd name="connsiteX2" fmla="*/ 578459 w 578459"/>
              <a:gd name="connsiteY2" fmla="*/ 6863366 h 6863366"/>
              <a:gd name="connsiteX3" fmla="*/ 0 w 578459"/>
              <a:gd name="connsiteY3" fmla="*/ 6863366 h 6863366"/>
              <a:gd name="connsiteX4" fmla="*/ 0 w 578459"/>
              <a:gd name="connsiteY4" fmla="*/ 0 h 6863366"/>
              <a:gd name="connsiteX0" fmla="*/ 0 w 794200"/>
              <a:gd name="connsiteY0" fmla="*/ 0 h 6863366"/>
              <a:gd name="connsiteX1" fmla="*/ 578459 w 794200"/>
              <a:gd name="connsiteY1" fmla="*/ 0 h 6863366"/>
              <a:gd name="connsiteX2" fmla="*/ 578459 w 794200"/>
              <a:gd name="connsiteY2" fmla="*/ 6863366 h 6863366"/>
              <a:gd name="connsiteX3" fmla="*/ 0 w 794200"/>
              <a:gd name="connsiteY3" fmla="*/ 6863366 h 6863366"/>
              <a:gd name="connsiteX4" fmla="*/ 0 w 794200"/>
              <a:gd name="connsiteY4" fmla="*/ 0 h 6863366"/>
              <a:gd name="connsiteX0" fmla="*/ 0 w 794200"/>
              <a:gd name="connsiteY0" fmla="*/ 0 h 6863366"/>
              <a:gd name="connsiteX1" fmla="*/ 578459 w 794200"/>
              <a:gd name="connsiteY1" fmla="*/ 0 h 6863366"/>
              <a:gd name="connsiteX2" fmla="*/ 578459 w 794200"/>
              <a:gd name="connsiteY2" fmla="*/ 6863366 h 6863366"/>
              <a:gd name="connsiteX3" fmla="*/ 0 w 794200"/>
              <a:gd name="connsiteY3" fmla="*/ 6863366 h 6863366"/>
              <a:gd name="connsiteX4" fmla="*/ 0 w 794200"/>
              <a:gd name="connsiteY4" fmla="*/ 0 h 6863366"/>
              <a:gd name="connsiteX0" fmla="*/ 0 w 597060"/>
              <a:gd name="connsiteY0" fmla="*/ 0 h 6863366"/>
              <a:gd name="connsiteX1" fmla="*/ 334619 w 597060"/>
              <a:gd name="connsiteY1" fmla="*/ 0 h 6863366"/>
              <a:gd name="connsiteX2" fmla="*/ 578459 w 597060"/>
              <a:gd name="connsiteY2" fmla="*/ 6863366 h 6863366"/>
              <a:gd name="connsiteX3" fmla="*/ 0 w 597060"/>
              <a:gd name="connsiteY3" fmla="*/ 6863366 h 6863366"/>
              <a:gd name="connsiteX4" fmla="*/ 0 w 597060"/>
              <a:gd name="connsiteY4" fmla="*/ 0 h 6863366"/>
              <a:gd name="connsiteX0" fmla="*/ 0 w 862939"/>
              <a:gd name="connsiteY0" fmla="*/ 0 h 6863366"/>
              <a:gd name="connsiteX1" fmla="*/ 334619 w 862939"/>
              <a:gd name="connsiteY1" fmla="*/ 0 h 6863366"/>
              <a:gd name="connsiteX2" fmla="*/ 862939 w 862939"/>
              <a:gd name="connsiteY2" fmla="*/ 6822726 h 6863366"/>
              <a:gd name="connsiteX3" fmla="*/ 0 w 862939"/>
              <a:gd name="connsiteY3" fmla="*/ 6863366 h 6863366"/>
              <a:gd name="connsiteX4" fmla="*/ 0 w 862939"/>
              <a:gd name="connsiteY4" fmla="*/ 0 h 6863366"/>
              <a:gd name="connsiteX0" fmla="*/ 0 w 862939"/>
              <a:gd name="connsiteY0" fmla="*/ 0 h 6863366"/>
              <a:gd name="connsiteX1" fmla="*/ 334619 w 862939"/>
              <a:gd name="connsiteY1" fmla="*/ 0 h 6863366"/>
              <a:gd name="connsiteX2" fmla="*/ 862939 w 862939"/>
              <a:gd name="connsiteY2" fmla="*/ 6822726 h 6863366"/>
              <a:gd name="connsiteX3" fmla="*/ 0 w 862939"/>
              <a:gd name="connsiteY3" fmla="*/ 6863366 h 6863366"/>
              <a:gd name="connsiteX4" fmla="*/ 0 w 862939"/>
              <a:gd name="connsiteY4" fmla="*/ 0 h 6863366"/>
              <a:gd name="connsiteX0" fmla="*/ 436880 w 1299819"/>
              <a:gd name="connsiteY0" fmla="*/ 0 h 6832886"/>
              <a:gd name="connsiteX1" fmla="*/ 771499 w 1299819"/>
              <a:gd name="connsiteY1" fmla="*/ 0 h 6832886"/>
              <a:gd name="connsiteX2" fmla="*/ 1299819 w 1299819"/>
              <a:gd name="connsiteY2" fmla="*/ 6822726 h 6832886"/>
              <a:gd name="connsiteX3" fmla="*/ 0 w 1299819"/>
              <a:gd name="connsiteY3" fmla="*/ 6832886 h 6832886"/>
              <a:gd name="connsiteX4" fmla="*/ 436880 w 1299819"/>
              <a:gd name="connsiteY4" fmla="*/ 0 h 6832886"/>
              <a:gd name="connsiteX0" fmla="*/ 436880 w 1299819"/>
              <a:gd name="connsiteY0" fmla="*/ 0 h 6832886"/>
              <a:gd name="connsiteX1" fmla="*/ 771499 w 1299819"/>
              <a:gd name="connsiteY1" fmla="*/ 0 h 6832886"/>
              <a:gd name="connsiteX2" fmla="*/ 1299819 w 1299819"/>
              <a:gd name="connsiteY2" fmla="*/ 6822726 h 6832886"/>
              <a:gd name="connsiteX3" fmla="*/ 0 w 1299819"/>
              <a:gd name="connsiteY3" fmla="*/ 6832886 h 6832886"/>
              <a:gd name="connsiteX4" fmla="*/ 436880 w 1299819"/>
              <a:gd name="connsiteY4" fmla="*/ 0 h 6832886"/>
              <a:gd name="connsiteX0" fmla="*/ 436880 w 1299819"/>
              <a:gd name="connsiteY0" fmla="*/ 0 h 6832886"/>
              <a:gd name="connsiteX1" fmla="*/ 771499 w 1299819"/>
              <a:gd name="connsiteY1" fmla="*/ 0 h 6832886"/>
              <a:gd name="connsiteX2" fmla="*/ 1299819 w 1299819"/>
              <a:gd name="connsiteY2" fmla="*/ 6822726 h 6832886"/>
              <a:gd name="connsiteX3" fmla="*/ 0 w 1299819"/>
              <a:gd name="connsiteY3" fmla="*/ 6832886 h 6832886"/>
              <a:gd name="connsiteX4" fmla="*/ 436880 w 1299819"/>
              <a:gd name="connsiteY4" fmla="*/ 0 h 68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819" h="6832886">
                <a:moveTo>
                  <a:pt x="436880" y="0"/>
                </a:moveTo>
                <a:cubicBezTo>
                  <a:pt x="629700" y="0"/>
                  <a:pt x="304359" y="10160"/>
                  <a:pt x="771499" y="0"/>
                </a:cubicBezTo>
                <a:cubicBezTo>
                  <a:pt x="1411579" y="1485149"/>
                  <a:pt x="527659" y="4331737"/>
                  <a:pt x="1299819" y="6822726"/>
                </a:cubicBezTo>
                <a:lnTo>
                  <a:pt x="0" y="6832886"/>
                </a:lnTo>
                <a:cubicBezTo>
                  <a:pt x="927947" y="4443497"/>
                  <a:pt x="291253" y="2277629"/>
                  <a:pt x="43688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FF"/>
              </a:highlight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30EEB-4BC8-4A2C-975C-F6893114CD7C}"/>
              </a:ext>
            </a:extLst>
          </p:cNvPr>
          <p:cNvSpPr txBox="1"/>
          <p:nvPr/>
        </p:nvSpPr>
        <p:spPr>
          <a:xfrm>
            <a:off x="5315327" y="1259781"/>
            <a:ext cx="62085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Thank You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and stay connected with me on: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AC328F-2A4D-47D1-B62E-1D7DD95D19AE}"/>
              </a:ext>
            </a:extLst>
          </p:cNvPr>
          <p:cNvGrpSpPr/>
          <p:nvPr/>
        </p:nvGrpSpPr>
        <p:grpSpPr>
          <a:xfrm>
            <a:off x="5123491" y="4253803"/>
            <a:ext cx="6400396" cy="1412136"/>
            <a:chOff x="3918945" y="3544716"/>
            <a:chExt cx="6400396" cy="141213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11F02EE-937C-40B8-8E60-9292E9CC30A8}"/>
                </a:ext>
              </a:extLst>
            </p:cNvPr>
            <p:cNvGrpSpPr/>
            <p:nvPr/>
          </p:nvGrpSpPr>
          <p:grpSpPr>
            <a:xfrm>
              <a:off x="3918945" y="3571857"/>
              <a:ext cx="306680" cy="1384995"/>
              <a:chOff x="3918945" y="3571857"/>
              <a:chExt cx="400050" cy="1806661"/>
            </a:xfrm>
          </p:grpSpPr>
          <p:pic>
            <p:nvPicPr>
              <p:cNvPr id="12" name="Picture 11" descr="Icon&#10;&#10;Description automatically generated">
                <a:extLst>
                  <a:ext uri="{FF2B5EF4-FFF2-40B4-BE49-F238E27FC236}">
                    <a16:creationId xmlns:a16="http://schemas.microsoft.com/office/drawing/2014/main" id="{FA100D3E-3FDB-41A0-8098-3C782EA09D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8945" y="3571857"/>
                <a:ext cx="397070" cy="397070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E67162EC-1806-4E5D-906D-A3240F51E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918945" y="4510591"/>
                <a:ext cx="397070" cy="397070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D80DECD-BD0F-4DC0-B609-566F0BD20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918945" y="4039734"/>
                <a:ext cx="400050" cy="400050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1CAC31B-4A7E-4F84-B0BD-BA7BE4CF8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918945" y="4978468"/>
                <a:ext cx="400050" cy="40005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7DD5730-B609-4534-AE5C-D167BE3AC9AF}"/>
                </a:ext>
              </a:extLst>
            </p:cNvPr>
            <p:cNvSpPr txBox="1"/>
            <p:nvPr/>
          </p:nvSpPr>
          <p:spPr>
            <a:xfrm>
              <a:off x="4223341" y="3544716"/>
              <a:ext cx="6096000" cy="13414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www.afritail.com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https://afritail.com/uuzo/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https://www.linkedin.com/in/uchenna-uzo-143089162/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sym typeface="Arial"/>
              </a:endParaRPr>
            </a:p>
            <a:p>
              <a:pPr marL="0" marR="0" lvl="0" indent="0" algn="l" defTabSz="4572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  <a:sym typeface="Arial"/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uuzo@lbs.edu.ng</a:t>
              </a:r>
              <a:endPara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17" name="Picture 10">
            <a:extLst>
              <a:ext uri="{FF2B5EF4-FFF2-40B4-BE49-F238E27FC236}">
                <a16:creationId xmlns:a16="http://schemas.microsoft.com/office/drawing/2014/main" id="{60DD93A2-BC5B-4BC3-C0A3-2A8F737AB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88" y="180784"/>
            <a:ext cx="1429465" cy="49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6B3A4F-6F7A-A786-AB25-A9065AF22274}"/>
              </a:ext>
            </a:extLst>
          </p:cNvPr>
          <p:cNvSpPr/>
          <p:nvPr/>
        </p:nvSpPr>
        <p:spPr>
          <a:xfrm>
            <a:off x="7086609" y="6129118"/>
            <a:ext cx="5046071" cy="6559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NG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4" name="Picture 14">
            <a:extLst>
              <a:ext uri="{FF2B5EF4-FFF2-40B4-BE49-F238E27FC236}">
                <a16:creationId xmlns:a16="http://schemas.microsoft.com/office/drawing/2014/main" id="{98DCD62F-3A2B-8046-4706-37A713BBE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966" y="6251749"/>
            <a:ext cx="4173359" cy="41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48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B61AD9-0CB3-CCDE-5FB9-F8A8BD948C3C}"/>
              </a:ext>
            </a:extLst>
          </p:cNvPr>
          <p:cNvSpPr/>
          <p:nvPr/>
        </p:nvSpPr>
        <p:spPr>
          <a:xfrm>
            <a:off x="6901036" y="4518735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November  14th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, 2025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2299D5-BF96-2050-4AEB-D6B580C7E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516" y="2064031"/>
            <a:ext cx="455693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  <a:t>Prof.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  <a:t>Uchenna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  <a:t>Uzo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</a:b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itchFamily="34" charset="0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  <a:t>Faculty and Academic Director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  <a:t> Africa Retail Academy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  <a:t>Email: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uuzo@lbs.edu.ng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Segoe UI" pitchFamily="34" charset="0"/>
                <a:sym typeface="Arial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Segoe UI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bject 87">
            <a:extLst>
              <a:ext uri="{FF2B5EF4-FFF2-40B4-BE49-F238E27FC236}">
                <a16:creationId xmlns:a16="http://schemas.microsoft.com/office/drawing/2014/main" id="{A119DFAE-E68E-4230-B045-B7AFE20D6F76}"/>
              </a:ext>
            </a:extLst>
          </p:cNvPr>
          <p:cNvSpPr txBox="1"/>
          <p:nvPr/>
        </p:nvSpPr>
        <p:spPr>
          <a:xfrm>
            <a:off x="8320645" y="2568459"/>
            <a:ext cx="705006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800" b="1" spc="5" dirty="0">
                <a:solidFill>
                  <a:schemeClr val="bg1"/>
                </a:solidFill>
                <a:latin typeface="Arial MT"/>
                <a:cs typeface="Arial MT"/>
              </a:rPr>
              <a:t>  </a:t>
            </a:r>
            <a:r>
              <a:rPr lang="en-GB" sz="2800" b="1" spc="5" dirty="0">
                <a:solidFill>
                  <a:schemeClr val="bg1"/>
                </a:solidFill>
                <a:latin typeface="Arial MT"/>
                <a:cs typeface="Arial MT"/>
              </a:rPr>
              <a:t>2</a:t>
            </a:r>
            <a:endParaRPr sz="2800" dirty="0">
              <a:solidFill>
                <a:schemeClr val="bg1"/>
              </a:solidFill>
              <a:latin typeface="Arial MT"/>
              <a:cs typeface="Arial MT"/>
            </a:endParaRPr>
          </a:p>
        </p:txBody>
      </p:sp>
      <p:pic>
        <p:nvPicPr>
          <p:cNvPr id="89" name="Picture 88" descr="Story pin image">
            <a:extLst>
              <a:ext uri="{FF2B5EF4-FFF2-40B4-BE49-F238E27FC236}">
                <a16:creationId xmlns:a16="http://schemas.microsoft.com/office/drawing/2014/main" id="{E818BD0A-8D09-4334-B439-2934C3873A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0753"/>
            <a:ext cx="12191999" cy="7038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75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A70802C-F512-A05B-15F4-62384AC5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354A49-370A-92FA-5439-2AE3DB8640A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2060">
              <a:alpha val="78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98DCD1-EB4E-6335-E882-BBC72C6D8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87" y="189469"/>
            <a:ext cx="10739915" cy="1009651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Challenges to Watch in 2026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C1F151-70F6-371D-A4B5-38FDFF7C24C0}"/>
              </a:ext>
            </a:extLst>
          </p:cNvPr>
          <p:cNvGrpSpPr/>
          <p:nvPr/>
        </p:nvGrpSpPr>
        <p:grpSpPr>
          <a:xfrm>
            <a:off x="2314575" y="1426438"/>
            <a:ext cx="7562850" cy="4952609"/>
            <a:chOff x="3080302" y="1796360"/>
            <a:chExt cx="6526697" cy="4775499"/>
          </a:xfrm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4110886C-3361-6ECF-99F9-7F2513C81015}"/>
                </a:ext>
              </a:extLst>
            </p:cNvPr>
            <p:cNvSpPr/>
            <p:nvPr/>
          </p:nvSpPr>
          <p:spPr>
            <a:xfrm>
              <a:off x="3526224" y="3512489"/>
              <a:ext cx="1194534" cy="64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7" y="17499"/>
                  </a:moveTo>
                  <a:cubicBezTo>
                    <a:pt x="19596" y="17818"/>
                    <a:pt x="19303" y="18592"/>
                    <a:pt x="19303" y="19458"/>
                  </a:cubicBezTo>
                  <a:cubicBezTo>
                    <a:pt x="19303" y="20643"/>
                    <a:pt x="19816" y="21600"/>
                    <a:pt x="20452" y="21600"/>
                  </a:cubicBezTo>
                  <a:cubicBezTo>
                    <a:pt x="21087" y="21600"/>
                    <a:pt x="21600" y="20643"/>
                    <a:pt x="21600" y="19458"/>
                  </a:cubicBezTo>
                  <a:cubicBezTo>
                    <a:pt x="21600" y="18501"/>
                    <a:pt x="21258" y="17681"/>
                    <a:pt x="20794" y="17408"/>
                  </a:cubicBezTo>
                  <a:cubicBezTo>
                    <a:pt x="20256" y="7656"/>
                    <a:pt x="15809" y="0"/>
                    <a:pt x="10433" y="0"/>
                  </a:cubicBezTo>
                  <a:cubicBezTo>
                    <a:pt x="4691" y="0"/>
                    <a:pt x="0" y="8704"/>
                    <a:pt x="0" y="19458"/>
                  </a:cubicBezTo>
                  <a:cubicBezTo>
                    <a:pt x="0" y="19868"/>
                    <a:pt x="195" y="20233"/>
                    <a:pt x="415" y="20233"/>
                  </a:cubicBezTo>
                  <a:cubicBezTo>
                    <a:pt x="635" y="20233"/>
                    <a:pt x="831" y="19868"/>
                    <a:pt x="831" y="19458"/>
                  </a:cubicBezTo>
                  <a:cubicBezTo>
                    <a:pt x="831" y="9570"/>
                    <a:pt x="5131" y="1549"/>
                    <a:pt x="10433" y="1549"/>
                  </a:cubicBezTo>
                  <a:cubicBezTo>
                    <a:pt x="15394" y="1549"/>
                    <a:pt x="19474" y="8522"/>
                    <a:pt x="19987" y="174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AA7DEC00-AFE1-C903-DE03-A50DB0D2B861}"/>
                </a:ext>
              </a:extLst>
            </p:cNvPr>
            <p:cNvSpPr/>
            <p:nvPr/>
          </p:nvSpPr>
          <p:spPr>
            <a:xfrm>
              <a:off x="4607251" y="4201644"/>
              <a:ext cx="1194534" cy="64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3" y="4101"/>
                  </a:moveTo>
                  <a:cubicBezTo>
                    <a:pt x="2004" y="3782"/>
                    <a:pt x="2297" y="3008"/>
                    <a:pt x="2297" y="2142"/>
                  </a:cubicBezTo>
                  <a:cubicBezTo>
                    <a:pt x="2297" y="957"/>
                    <a:pt x="1784" y="0"/>
                    <a:pt x="1148" y="0"/>
                  </a:cubicBezTo>
                  <a:cubicBezTo>
                    <a:pt x="513" y="0"/>
                    <a:pt x="0" y="957"/>
                    <a:pt x="0" y="2142"/>
                  </a:cubicBezTo>
                  <a:cubicBezTo>
                    <a:pt x="0" y="3099"/>
                    <a:pt x="342" y="3919"/>
                    <a:pt x="806" y="4192"/>
                  </a:cubicBezTo>
                  <a:cubicBezTo>
                    <a:pt x="1344" y="13944"/>
                    <a:pt x="5791" y="21600"/>
                    <a:pt x="11167" y="21600"/>
                  </a:cubicBezTo>
                  <a:cubicBezTo>
                    <a:pt x="16909" y="21600"/>
                    <a:pt x="21600" y="12896"/>
                    <a:pt x="21600" y="2142"/>
                  </a:cubicBezTo>
                  <a:cubicBezTo>
                    <a:pt x="21600" y="1732"/>
                    <a:pt x="21405" y="1367"/>
                    <a:pt x="21185" y="1367"/>
                  </a:cubicBezTo>
                  <a:cubicBezTo>
                    <a:pt x="20965" y="1367"/>
                    <a:pt x="20769" y="1732"/>
                    <a:pt x="20769" y="2142"/>
                  </a:cubicBezTo>
                  <a:cubicBezTo>
                    <a:pt x="20769" y="12030"/>
                    <a:pt x="16469" y="20051"/>
                    <a:pt x="11167" y="20051"/>
                  </a:cubicBezTo>
                  <a:cubicBezTo>
                    <a:pt x="6206" y="20051"/>
                    <a:pt x="2126" y="13078"/>
                    <a:pt x="1613" y="4101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A461CD09-A11B-C1F0-66DA-EB99D53FD1E5}"/>
                </a:ext>
              </a:extLst>
            </p:cNvPr>
            <p:cNvSpPr/>
            <p:nvPr/>
          </p:nvSpPr>
          <p:spPr>
            <a:xfrm>
              <a:off x="5769354" y="3512489"/>
              <a:ext cx="1194534" cy="64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7" y="17499"/>
                  </a:moveTo>
                  <a:cubicBezTo>
                    <a:pt x="19596" y="17818"/>
                    <a:pt x="19303" y="18592"/>
                    <a:pt x="19303" y="19458"/>
                  </a:cubicBezTo>
                  <a:cubicBezTo>
                    <a:pt x="19303" y="20643"/>
                    <a:pt x="19816" y="21600"/>
                    <a:pt x="20452" y="21600"/>
                  </a:cubicBezTo>
                  <a:cubicBezTo>
                    <a:pt x="21087" y="21600"/>
                    <a:pt x="21600" y="20643"/>
                    <a:pt x="21600" y="19458"/>
                  </a:cubicBezTo>
                  <a:cubicBezTo>
                    <a:pt x="21600" y="18501"/>
                    <a:pt x="21258" y="17681"/>
                    <a:pt x="20794" y="17408"/>
                  </a:cubicBezTo>
                  <a:cubicBezTo>
                    <a:pt x="20256" y="7656"/>
                    <a:pt x="15809" y="0"/>
                    <a:pt x="10433" y="0"/>
                  </a:cubicBezTo>
                  <a:cubicBezTo>
                    <a:pt x="4691" y="0"/>
                    <a:pt x="0" y="8704"/>
                    <a:pt x="0" y="19458"/>
                  </a:cubicBezTo>
                  <a:cubicBezTo>
                    <a:pt x="0" y="19868"/>
                    <a:pt x="195" y="20233"/>
                    <a:pt x="415" y="20233"/>
                  </a:cubicBezTo>
                  <a:cubicBezTo>
                    <a:pt x="635" y="20233"/>
                    <a:pt x="831" y="19868"/>
                    <a:pt x="831" y="19458"/>
                  </a:cubicBezTo>
                  <a:cubicBezTo>
                    <a:pt x="831" y="9570"/>
                    <a:pt x="5131" y="1549"/>
                    <a:pt x="10433" y="1549"/>
                  </a:cubicBezTo>
                  <a:cubicBezTo>
                    <a:pt x="15369" y="1549"/>
                    <a:pt x="19450" y="8522"/>
                    <a:pt x="19987" y="174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844BD513-8CEB-070D-2FE0-D7B56A400FFC}"/>
                </a:ext>
              </a:extLst>
            </p:cNvPr>
            <p:cNvSpPr/>
            <p:nvPr/>
          </p:nvSpPr>
          <p:spPr>
            <a:xfrm>
              <a:off x="8012484" y="3512489"/>
              <a:ext cx="1194534" cy="64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7" y="17499"/>
                  </a:moveTo>
                  <a:cubicBezTo>
                    <a:pt x="19596" y="17818"/>
                    <a:pt x="19303" y="18592"/>
                    <a:pt x="19303" y="19458"/>
                  </a:cubicBezTo>
                  <a:cubicBezTo>
                    <a:pt x="19303" y="20643"/>
                    <a:pt x="19816" y="21600"/>
                    <a:pt x="20452" y="21600"/>
                  </a:cubicBezTo>
                  <a:cubicBezTo>
                    <a:pt x="21087" y="21600"/>
                    <a:pt x="21600" y="20643"/>
                    <a:pt x="21600" y="19458"/>
                  </a:cubicBezTo>
                  <a:cubicBezTo>
                    <a:pt x="21600" y="18501"/>
                    <a:pt x="21258" y="17681"/>
                    <a:pt x="20794" y="17408"/>
                  </a:cubicBezTo>
                  <a:cubicBezTo>
                    <a:pt x="20256" y="7656"/>
                    <a:pt x="15809" y="0"/>
                    <a:pt x="10433" y="0"/>
                  </a:cubicBezTo>
                  <a:cubicBezTo>
                    <a:pt x="4691" y="0"/>
                    <a:pt x="0" y="8704"/>
                    <a:pt x="0" y="19458"/>
                  </a:cubicBezTo>
                  <a:cubicBezTo>
                    <a:pt x="0" y="19868"/>
                    <a:pt x="195" y="20233"/>
                    <a:pt x="415" y="20233"/>
                  </a:cubicBezTo>
                  <a:cubicBezTo>
                    <a:pt x="635" y="20233"/>
                    <a:pt x="831" y="19868"/>
                    <a:pt x="831" y="19458"/>
                  </a:cubicBezTo>
                  <a:cubicBezTo>
                    <a:pt x="831" y="9570"/>
                    <a:pt x="5131" y="1549"/>
                    <a:pt x="10433" y="1549"/>
                  </a:cubicBezTo>
                  <a:cubicBezTo>
                    <a:pt x="15369" y="1549"/>
                    <a:pt x="19450" y="8522"/>
                    <a:pt x="19987" y="1749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B9D4552F-EC96-1D17-9C5B-0932837499E6}"/>
                </a:ext>
              </a:extLst>
            </p:cNvPr>
            <p:cNvSpPr/>
            <p:nvPr/>
          </p:nvSpPr>
          <p:spPr>
            <a:xfrm>
              <a:off x="6850381" y="4201644"/>
              <a:ext cx="1194534" cy="64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3" y="4101"/>
                  </a:moveTo>
                  <a:cubicBezTo>
                    <a:pt x="2004" y="3782"/>
                    <a:pt x="2297" y="3008"/>
                    <a:pt x="2297" y="2142"/>
                  </a:cubicBezTo>
                  <a:cubicBezTo>
                    <a:pt x="2297" y="957"/>
                    <a:pt x="1784" y="0"/>
                    <a:pt x="1148" y="0"/>
                  </a:cubicBezTo>
                  <a:cubicBezTo>
                    <a:pt x="513" y="0"/>
                    <a:pt x="0" y="957"/>
                    <a:pt x="0" y="2142"/>
                  </a:cubicBezTo>
                  <a:cubicBezTo>
                    <a:pt x="0" y="3099"/>
                    <a:pt x="342" y="3919"/>
                    <a:pt x="806" y="4192"/>
                  </a:cubicBezTo>
                  <a:cubicBezTo>
                    <a:pt x="1344" y="13944"/>
                    <a:pt x="5791" y="21600"/>
                    <a:pt x="11167" y="21600"/>
                  </a:cubicBezTo>
                  <a:cubicBezTo>
                    <a:pt x="16909" y="21600"/>
                    <a:pt x="21600" y="12896"/>
                    <a:pt x="21600" y="2142"/>
                  </a:cubicBezTo>
                  <a:cubicBezTo>
                    <a:pt x="21600" y="1732"/>
                    <a:pt x="21405" y="1367"/>
                    <a:pt x="21185" y="1367"/>
                  </a:cubicBezTo>
                  <a:cubicBezTo>
                    <a:pt x="20965" y="1367"/>
                    <a:pt x="20769" y="1732"/>
                    <a:pt x="20769" y="2142"/>
                  </a:cubicBezTo>
                  <a:cubicBezTo>
                    <a:pt x="20769" y="12030"/>
                    <a:pt x="16469" y="20051"/>
                    <a:pt x="11167" y="20051"/>
                  </a:cubicBezTo>
                  <a:cubicBezTo>
                    <a:pt x="6231" y="20051"/>
                    <a:pt x="2126" y="13078"/>
                    <a:pt x="1613" y="4101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936C471D-AFC5-1AED-CCD7-94A1431B2DAC}"/>
                </a:ext>
              </a:extLst>
            </p:cNvPr>
            <p:cNvSpPr/>
            <p:nvPr/>
          </p:nvSpPr>
          <p:spPr>
            <a:xfrm>
              <a:off x="5309919" y="3674642"/>
              <a:ext cx="2053950" cy="289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1586" y="9377"/>
                  </a:moveTo>
                  <a:cubicBezTo>
                    <a:pt x="17976" y="9377"/>
                    <a:pt x="15049" y="7304"/>
                    <a:pt x="15049" y="4749"/>
                  </a:cubicBezTo>
                  <a:lnTo>
                    <a:pt x="15049" y="3079"/>
                  </a:lnTo>
                  <a:cubicBezTo>
                    <a:pt x="15049" y="1389"/>
                    <a:pt x="13102" y="-30"/>
                    <a:pt x="10715" y="0"/>
                  </a:cubicBezTo>
                  <a:cubicBezTo>
                    <a:pt x="8398" y="30"/>
                    <a:pt x="6537" y="1368"/>
                    <a:pt x="6537" y="3008"/>
                  </a:cubicBezTo>
                  <a:lnTo>
                    <a:pt x="6537" y="4739"/>
                  </a:lnTo>
                  <a:cubicBezTo>
                    <a:pt x="6537" y="7294"/>
                    <a:pt x="3609" y="9367"/>
                    <a:pt x="0" y="9367"/>
                  </a:cubicBezTo>
                  <a:lnTo>
                    <a:pt x="0" y="13924"/>
                  </a:lnTo>
                  <a:cubicBezTo>
                    <a:pt x="0" y="18149"/>
                    <a:pt x="4832" y="21570"/>
                    <a:pt x="10800" y="21570"/>
                  </a:cubicBezTo>
                  <a:lnTo>
                    <a:pt x="10800" y="21570"/>
                  </a:lnTo>
                  <a:cubicBezTo>
                    <a:pt x="16768" y="21570"/>
                    <a:pt x="21600" y="18149"/>
                    <a:pt x="21600" y="13924"/>
                  </a:cubicBezTo>
                  <a:lnTo>
                    <a:pt x="21586" y="9377"/>
                  </a:lnTo>
                  <a:lnTo>
                    <a:pt x="21586" y="937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9DE504ED-1F70-FD4F-2180-4A6062239D06}"/>
                </a:ext>
              </a:extLst>
            </p:cNvPr>
            <p:cNvSpPr/>
            <p:nvPr/>
          </p:nvSpPr>
          <p:spPr>
            <a:xfrm>
              <a:off x="3080302" y="3674642"/>
              <a:ext cx="2053950" cy="289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1586" y="9377"/>
                  </a:moveTo>
                  <a:cubicBezTo>
                    <a:pt x="17976" y="9377"/>
                    <a:pt x="15049" y="7304"/>
                    <a:pt x="15049" y="4749"/>
                  </a:cubicBezTo>
                  <a:lnTo>
                    <a:pt x="15049" y="3079"/>
                  </a:lnTo>
                  <a:cubicBezTo>
                    <a:pt x="15049" y="1389"/>
                    <a:pt x="13102" y="-30"/>
                    <a:pt x="10715" y="0"/>
                  </a:cubicBezTo>
                  <a:cubicBezTo>
                    <a:pt x="8398" y="30"/>
                    <a:pt x="6537" y="1368"/>
                    <a:pt x="6537" y="3008"/>
                  </a:cubicBezTo>
                  <a:lnTo>
                    <a:pt x="6537" y="4739"/>
                  </a:lnTo>
                  <a:cubicBezTo>
                    <a:pt x="6537" y="7294"/>
                    <a:pt x="3609" y="9367"/>
                    <a:pt x="0" y="9367"/>
                  </a:cubicBezTo>
                  <a:lnTo>
                    <a:pt x="0" y="13924"/>
                  </a:lnTo>
                  <a:cubicBezTo>
                    <a:pt x="0" y="18149"/>
                    <a:pt x="4832" y="21570"/>
                    <a:pt x="10800" y="21570"/>
                  </a:cubicBezTo>
                  <a:lnTo>
                    <a:pt x="10800" y="21570"/>
                  </a:lnTo>
                  <a:cubicBezTo>
                    <a:pt x="16768" y="21570"/>
                    <a:pt x="21600" y="18149"/>
                    <a:pt x="21600" y="13924"/>
                  </a:cubicBezTo>
                  <a:lnTo>
                    <a:pt x="21600" y="9377"/>
                  </a:lnTo>
                  <a:lnTo>
                    <a:pt x="21586" y="93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9CD91EE5-BC65-B09F-30BE-1A93FA0F26FE}"/>
                </a:ext>
              </a:extLst>
            </p:cNvPr>
            <p:cNvSpPr/>
            <p:nvPr/>
          </p:nvSpPr>
          <p:spPr>
            <a:xfrm>
              <a:off x="7553049" y="3674642"/>
              <a:ext cx="2053950" cy="289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1586" y="9377"/>
                  </a:moveTo>
                  <a:cubicBezTo>
                    <a:pt x="17976" y="9377"/>
                    <a:pt x="15049" y="7304"/>
                    <a:pt x="15049" y="4749"/>
                  </a:cubicBezTo>
                  <a:lnTo>
                    <a:pt x="15049" y="3079"/>
                  </a:lnTo>
                  <a:cubicBezTo>
                    <a:pt x="15049" y="1389"/>
                    <a:pt x="13102" y="-30"/>
                    <a:pt x="10715" y="0"/>
                  </a:cubicBezTo>
                  <a:cubicBezTo>
                    <a:pt x="8398" y="30"/>
                    <a:pt x="6537" y="1368"/>
                    <a:pt x="6537" y="3008"/>
                  </a:cubicBezTo>
                  <a:lnTo>
                    <a:pt x="6537" y="4739"/>
                  </a:lnTo>
                  <a:cubicBezTo>
                    <a:pt x="6537" y="7294"/>
                    <a:pt x="3609" y="9367"/>
                    <a:pt x="0" y="9367"/>
                  </a:cubicBezTo>
                  <a:lnTo>
                    <a:pt x="0" y="13924"/>
                  </a:lnTo>
                  <a:cubicBezTo>
                    <a:pt x="0" y="18149"/>
                    <a:pt x="4832" y="21570"/>
                    <a:pt x="10800" y="21570"/>
                  </a:cubicBezTo>
                  <a:lnTo>
                    <a:pt x="10800" y="21570"/>
                  </a:lnTo>
                  <a:cubicBezTo>
                    <a:pt x="16768" y="21570"/>
                    <a:pt x="21600" y="18149"/>
                    <a:pt x="21600" y="13924"/>
                  </a:cubicBezTo>
                  <a:lnTo>
                    <a:pt x="21600" y="9377"/>
                  </a:lnTo>
                  <a:lnTo>
                    <a:pt x="21586" y="93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93F2D444-5711-5477-5BE3-768E1762C689}"/>
                </a:ext>
              </a:extLst>
            </p:cNvPr>
            <p:cNvSpPr/>
            <p:nvPr/>
          </p:nvSpPr>
          <p:spPr>
            <a:xfrm>
              <a:off x="6431483" y="1796360"/>
              <a:ext cx="2052602" cy="28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7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4832" y="0"/>
                    <a:pt x="0" y="3419"/>
                    <a:pt x="0" y="7642"/>
                  </a:cubicBezTo>
                  <a:lnTo>
                    <a:pt x="0" y="12198"/>
                  </a:lnTo>
                  <a:lnTo>
                    <a:pt x="0" y="12198"/>
                  </a:lnTo>
                  <a:cubicBezTo>
                    <a:pt x="3609" y="12198"/>
                    <a:pt x="6537" y="14269"/>
                    <a:pt x="6537" y="16823"/>
                  </a:cubicBezTo>
                  <a:lnTo>
                    <a:pt x="6537" y="18493"/>
                  </a:lnTo>
                  <a:cubicBezTo>
                    <a:pt x="6537" y="20182"/>
                    <a:pt x="8484" y="21600"/>
                    <a:pt x="10871" y="21570"/>
                  </a:cubicBezTo>
                  <a:cubicBezTo>
                    <a:pt x="13187" y="21540"/>
                    <a:pt x="15049" y="20202"/>
                    <a:pt x="15049" y="18563"/>
                  </a:cubicBezTo>
                  <a:lnTo>
                    <a:pt x="15049" y="16834"/>
                  </a:lnTo>
                  <a:cubicBezTo>
                    <a:pt x="15049" y="14279"/>
                    <a:pt x="17976" y="12208"/>
                    <a:pt x="21586" y="12208"/>
                  </a:cubicBezTo>
                  <a:lnTo>
                    <a:pt x="21586" y="12208"/>
                  </a:lnTo>
                  <a:lnTo>
                    <a:pt x="21586" y="7653"/>
                  </a:lnTo>
                  <a:cubicBezTo>
                    <a:pt x="21600" y="3419"/>
                    <a:pt x="16754" y="0"/>
                    <a:pt x="108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3BD6DBC5-64C3-1120-C48B-A5B95A210EB6}"/>
                </a:ext>
              </a:extLst>
            </p:cNvPr>
            <p:cNvSpPr/>
            <p:nvPr/>
          </p:nvSpPr>
          <p:spPr>
            <a:xfrm>
              <a:off x="4201866" y="1796360"/>
              <a:ext cx="2052602" cy="289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7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4832" y="0"/>
                    <a:pt x="0" y="3419"/>
                    <a:pt x="0" y="7642"/>
                  </a:cubicBezTo>
                  <a:lnTo>
                    <a:pt x="0" y="12198"/>
                  </a:lnTo>
                  <a:lnTo>
                    <a:pt x="0" y="12198"/>
                  </a:lnTo>
                  <a:cubicBezTo>
                    <a:pt x="3609" y="12198"/>
                    <a:pt x="6537" y="14269"/>
                    <a:pt x="6537" y="16823"/>
                  </a:cubicBezTo>
                  <a:lnTo>
                    <a:pt x="6537" y="18493"/>
                  </a:lnTo>
                  <a:cubicBezTo>
                    <a:pt x="6537" y="20182"/>
                    <a:pt x="8484" y="21600"/>
                    <a:pt x="10871" y="21570"/>
                  </a:cubicBezTo>
                  <a:cubicBezTo>
                    <a:pt x="13187" y="21540"/>
                    <a:pt x="15049" y="20202"/>
                    <a:pt x="15049" y="18563"/>
                  </a:cubicBezTo>
                  <a:lnTo>
                    <a:pt x="15049" y="16834"/>
                  </a:lnTo>
                  <a:cubicBezTo>
                    <a:pt x="15049" y="14279"/>
                    <a:pt x="17976" y="12208"/>
                    <a:pt x="21586" y="12208"/>
                  </a:cubicBezTo>
                  <a:lnTo>
                    <a:pt x="21586" y="7653"/>
                  </a:lnTo>
                  <a:cubicBezTo>
                    <a:pt x="21600" y="3419"/>
                    <a:pt x="16768" y="0"/>
                    <a:pt x="1080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18">
              <a:extLst>
                <a:ext uri="{FF2B5EF4-FFF2-40B4-BE49-F238E27FC236}">
                  <a16:creationId xmlns:a16="http://schemas.microsoft.com/office/drawing/2014/main" id="{61F3199B-17E2-E855-84E5-E706EA3EC7CA}"/>
                </a:ext>
              </a:extLst>
            </p:cNvPr>
            <p:cNvSpPr txBox="1"/>
            <p:nvPr/>
          </p:nvSpPr>
          <p:spPr>
            <a:xfrm>
              <a:off x="4407957" y="2051520"/>
              <a:ext cx="1516545" cy="1513527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2400" b="1" noProof="1">
                  <a:solidFill>
                    <a:srgbClr val="FFFF00"/>
                  </a:solidFill>
                  <a:latin typeface="Calibri" panose="020F0502020204030204"/>
                </a:rPr>
                <a:t>Pilferage</a:t>
              </a:r>
              <a:r>
                <a:rPr lang="en-US" sz="2400" b="1" noProof="1">
                  <a:solidFill>
                    <a:srgbClr val="FFC000"/>
                  </a:solidFill>
                  <a:latin typeface="Calibri" panose="020F0502020204030204"/>
                </a:rPr>
                <a:t> </a:t>
              </a:r>
              <a:r>
                <a:rPr lang="en-US" sz="2400" b="1" noProof="1">
                  <a:solidFill>
                    <a:srgbClr val="002060"/>
                  </a:solidFill>
                  <a:latin typeface="Calibri" panose="020F0502020204030204"/>
                </a:rPr>
                <a:t>Loses: 2,854 thefts per hour</a:t>
              </a:r>
            </a:p>
          </p:txBody>
        </p:sp>
        <p:sp>
          <p:nvSpPr>
            <p:cNvPr id="48" name="TextBox 19">
              <a:extLst>
                <a:ext uri="{FF2B5EF4-FFF2-40B4-BE49-F238E27FC236}">
                  <a16:creationId xmlns:a16="http://schemas.microsoft.com/office/drawing/2014/main" id="{EDC71877-0630-D2E0-BD74-E48C7F793145}"/>
                </a:ext>
              </a:extLst>
            </p:cNvPr>
            <p:cNvSpPr txBox="1"/>
            <p:nvPr/>
          </p:nvSpPr>
          <p:spPr>
            <a:xfrm>
              <a:off x="6714239" y="2182437"/>
              <a:ext cx="1516545" cy="11574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2400" b="1" noProof="1">
                  <a:solidFill>
                    <a:srgbClr val="FFC000"/>
                  </a:solidFill>
                  <a:latin typeface="Calibri" panose="020F0502020204030204"/>
                </a:rPr>
                <a:t>Employee </a:t>
              </a:r>
              <a:r>
                <a:rPr lang="en-US" sz="2400" b="1" noProof="1">
                  <a:solidFill>
                    <a:srgbClr val="002060"/>
                  </a:solidFill>
                  <a:latin typeface="Calibri" panose="020F0502020204030204"/>
                </a:rPr>
                <a:t>Turnover: 48%</a:t>
              </a:r>
            </a:p>
          </p:txBody>
        </p:sp>
        <p:sp>
          <p:nvSpPr>
            <p:cNvPr id="49" name="TextBox 20">
              <a:extLst>
                <a:ext uri="{FF2B5EF4-FFF2-40B4-BE49-F238E27FC236}">
                  <a16:creationId xmlns:a16="http://schemas.microsoft.com/office/drawing/2014/main" id="{6F69C8EB-E665-3706-C2CA-B5FD143E613F}"/>
                </a:ext>
              </a:extLst>
            </p:cNvPr>
            <p:cNvSpPr txBox="1"/>
            <p:nvPr/>
          </p:nvSpPr>
          <p:spPr>
            <a:xfrm>
              <a:off x="3343935" y="5029726"/>
              <a:ext cx="1516545" cy="11574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2400" b="1" noProof="1">
                  <a:solidFill>
                    <a:srgbClr val="002060"/>
                  </a:solidFill>
                  <a:latin typeface="Calibri" panose="020F0502020204030204"/>
                </a:rPr>
                <a:t>Rising Operational </a:t>
              </a:r>
              <a:r>
                <a:rPr lang="en-US" sz="2400" b="1" noProof="1">
                  <a:solidFill>
                    <a:srgbClr val="FFC000"/>
                  </a:solidFill>
                  <a:latin typeface="Calibri" panose="020F0502020204030204"/>
                </a:rPr>
                <a:t>Costs</a:t>
              </a:r>
            </a:p>
          </p:txBody>
        </p:sp>
        <p:sp>
          <p:nvSpPr>
            <p:cNvPr id="50" name="TextBox 21">
              <a:extLst>
                <a:ext uri="{FF2B5EF4-FFF2-40B4-BE49-F238E27FC236}">
                  <a16:creationId xmlns:a16="http://schemas.microsoft.com/office/drawing/2014/main" id="{BE4600E0-AC9F-B54E-D633-FBF72A550ECF}"/>
                </a:ext>
              </a:extLst>
            </p:cNvPr>
            <p:cNvSpPr txBox="1"/>
            <p:nvPr/>
          </p:nvSpPr>
          <p:spPr>
            <a:xfrm>
              <a:off x="5615321" y="5029726"/>
              <a:ext cx="1516545" cy="11574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2400" b="1" noProof="1">
                  <a:solidFill>
                    <a:srgbClr val="002060"/>
                  </a:solidFill>
                  <a:latin typeface="Calibri" panose="020F0502020204030204"/>
                </a:rPr>
                <a:t>New </a:t>
              </a:r>
              <a:r>
                <a:rPr lang="en-US" sz="2400" b="1" noProof="1">
                  <a:solidFill>
                    <a:srgbClr val="FFFF00"/>
                  </a:solidFill>
                  <a:latin typeface="Calibri" panose="020F0502020204030204"/>
                </a:rPr>
                <a:t>Tax</a:t>
              </a:r>
              <a:r>
                <a:rPr lang="en-US" sz="2400" b="1" noProof="1">
                  <a:solidFill>
                    <a:srgbClr val="002060"/>
                  </a:solidFill>
                  <a:latin typeface="Calibri" panose="020F0502020204030204"/>
                </a:rPr>
                <a:t>  invoicing &amp; reporting</a:t>
              </a:r>
            </a:p>
          </p:txBody>
        </p:sp>
        <p:sp>
          <p:nvSpPr>
            <p:cNvPr id="51" name="TextBox 22">
              <a:extLst>
                <a:ext uri="{FF2B5EF4-FFF2-40B4-BE49-F238E27FC236}">
                  <a16:creationId xmlns:a16="http://schemas.microsoft.com/office/drawing/2014/main" id="{3F919DCC-E796-3642-F736-8188E2323A2F}"/>
                </a:ext>
              </a:extLst>
            </p:cNvPr>
            <p:cNvSpPr txBox="1"/>
            <p:nvPr/>
          </p:nvSpPr>
          <p:spPr>
            <a:xfrm>
              <a:off x="7858451" y="5029726"/>
              <a:ext cx="1516545" cy="115740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sz="2400" b="1" noProof="1">
                  <a:solidFill>
                    <a:srgbClr val="FFC000"/>
                  </a:solidFill>
                  <a:latin typeface="Calibri" panose="020F0502020204030204"/>
                </a:rPr>
                <a:t>Competition</a:t>
              </a:r>
              <a:r>
                <a:rPr lang="en-US" sz="2400" b="1" noProof="1">
                  <a:solidFill>
                    <a:srgbClr val="002060"/>
                  </a:solidFill>
                  <a:latin typeface="Calibri" panose="020F0502020204030204"/>
                </a:rPr>
                <a:t> From New Entrants</a:t>
              </a:r>
            </a:p>
          </p:txBody>
        </p:sp>
        <p:pic>
          <p:nvPicPr>
            <p:cNvPr id="54" name="Graphic 25" descr="Customer review with solid fill">
              <a:extLst>
                <a:ext uri="{FF2B5EF4-FFF2-40B4-BE49-F238E27FC236}">
                  <a16:creationId xmlns:a16="http://schemas.microsoft.com/office/drawing/2014/main" id="{29E36267-328B-8B59-3453-698B674B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241594" y="4061405"/>
              <a:ext cx="644493" cy="64449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8" name="Google Shape;6745;p77">
            <a:extLst>
              <a:ext uri="{FF2B5EF4-FFF2-40B4-BE49-F238E27FC236}">
                <a16:creationId xmlns:a16="http://schemas.microsoft.com/office/drawing/2014/main" id="{8297B6A7-7D04-434F-C12C-6422012EE9D4}"/>
              </a:ext>
            </a:extLst>
          </p:cNvPr>
          <p:cNvGrpSpPr/>
          <p:nvPr/>
        </p:nvGrpSpPr>
        <p:grpSpPr>
          <a:xfrm>
            <a:off x="3234566" y="3973884"/>
            <a:ext cx="518654" cy="533960"/>
            <a:chOff x="-61783350" y="3743950"/>
            <a:chExt cx="316650" cy="317450"/>
          </a:xfr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9" name="Google Shape;6746;p77">
              <a:extLst>
                <a:ext uri="{FF2B5EF4-FFF2-40B4-BE49-F238E27FC236}">
                  <a16:creationId xmlns:a16="http://schemas.microsoft.com/office/drawing/2014/main" id="{33C582D4-DD80-5ED3-E303-4EA2D01AF036}"/>
                </a:ext>
              </a:extLst>
            </p:cNvPr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747;p77">
              <a:extLst>
                <a:ext uri="{FF2B5EF4-FFF2-40B4-BE49-F238E27FC236}">
                  <a16:creationId xmlns:a16="http://schemas.microsoft.com/office/drawing/2014/main" id="{A65AE0E5-8987-FB29-EDC1-7FB6F8388778}"/>
                </a:ext>
              </a:extLst>
            </p:cNvPr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" name="Google Shape;6756;p77">
            <a:extLst>
              <a:ext uri="{FF2B5EF4-FFF2-40B4-BE49-F238E27FC236}">
                <a16:creationId xmlns:a16="http://schemas.microsoft.com/office/drawing/2014/main" id="{9D9220B5-0D12-3953-DBB4-CAA8D9FAC615}"/>
              </a:ext>
            </a:extLst>
          </p:cNvPr>
          <p:cNvGrpSpPr/>
          <p:nvPr/>
        </p:nvGrpSpPr>
        <p:grpSpPr>
          <a:xfrm>
            <a:off x="4445855" y="3370686"/>
            <a:ext cx="660335" cy="597944"/>
            <a:chOff x="-59029025" y="3711650"/>
            <a:chExt cx="316650" cy="315875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2" name="Google Shape;6757;p77">
              <a:extLst>
                <a:ext uri="{FF2B5EF4-FFF2-40B4-BE49-F238E27FC236}">
                  <a16:creationId xmlns:a16="http://schemas.microsoft.com/office/drawing/2014/main" id="{11905DE4-600E-5A0F-5782-95C58D8FCA80}"/>
                </a:ext>
              </a:extLst>
            </p:cNvPr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6758;p77">
              <a:extLst>
                <a:ext uri="{FF2B5EF4-FFF2-40B4-BE49-F238E27FC236}">
                  <a16:creationId xmlns:a16="http://schemas.microsoft.com/office/drawing/2014/main" id="{EA650635-7110-3494-EB5B-63A2CB90105E}"/>
                </a:ext>
              </a:extLst>
            </p:cNvPr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6759;p77">
              <a:extLst>
                <a:ext uri="{FF2B5EF4-FFF2-40B4-BE49-F238E27FC236}">
                  <a16:creationId xmlns:a16="http://schemas.microsoft.com/office/drawing/2014/main" id="{96708D08-59D7-FB21-A8A7-B1A666A667CE}"/>
                </a:ext>
              </a:extLst>
            </p:cNvPr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6760;p77">
              <a:extLst>
                <a:ext uri="{FF2B5EF4-FFF2-40B4-BE49-F238E27FC236}">
                  <a16:creationId xmlns:a16="http://schemas.microsoft.com/office/drawing/2014/main" id="{4950539E-1A16-C456-C430-6792C67B1B33}"/>
                </a:ext>
              </a:extLst>
            </p:cNvPr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6761;p77">
              <a:extLst>
                <a:ext uri="{FF2B5EF4-FFF2-40B4-BE49-F238E27FC236}">
                  <a16:creationId xmlns:a16="http://schemas.microsoft.com/office/drawing/2014/main" id="{D5EB1A22-CFFD-C391-B9CA-78E873DE6D27}"/>
                </a:ext>
              </a:extLst>
            </p:cNvPr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62;p77">
              <a:extLst>
                <a:ext uri="{FF2B5EF4-FFF2-40B4-BE49-F238E27FC236}">
                  <a16:creationId xmlns:a16="http://schemas.microsoft.com/office/drawing/2014/main" id="{F2CDE513-A327-39DC-6027-2FC03A1C0666}"/>
                </a:ext>
              </a:extLst>
            </p:cNvPr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763;p77">
              <a:extLst>
                <a:ext uri="{FF2B5EF4-FFF2-40B4-BE49-F238E27FC236}">
                  <a16:creationId xmlns:a16="http://schemas.microsoft.com/office/drawing/2014/main" id="{9B1A8AFF-2601-B47B-ECE0-6C819287DA71}"/>
                </a:ext>
              </a:extLst>
            </p:cNvPr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" name="Google Shape;6659;p77">
            <a:extLst>
              <a:ext uri="{FF2B5EF4-FFF2-40B4-BE49-F238E27FC236}">
                <a16:creationId xmlns:a16="http://schemas.microsoft.com/office/drawing/2014/main" id="{24FCF23E-6F99-FF86-A251-77A54BE96151}"/>
              </a:ext>
            </a:extLst>
          </p:cNvPr>
          <p:cNvGrpSpPr/>
          <p:nvPr/>
        </p:nvGrpSpPr>
        <p:grpSpPr>
          <a:xfrm>
            <a:off x="5825161" y="3870477"/>
            <a:ext cx="557679" cy="497429"/>
            <a:chOff x="-62516625" y="3743175"/>
            <a:chExt cx="315875" cy="318400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0" name="Google Shape;6660;p77">
              <a:extLst>
                <a:ext uri="{FF2B5EF4-FFF2-40B4-BE49-F238E27FC236}">
                  <a16:creationId xmlns:a16="http://schemas.microsoft.com/office/drawing/2014/main" id="{3C282D47-AE9B-5A7D-B52D-82780C948D0F}"/>
                </a:ext>
              </a:extLst>
            </p:cNvPr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6661;p77">
              <a:extLst>
                <a:ext uri="{FF2B5EF4-FFF2-40B4-BE49-F238E27FC236}">
                  <a16:creationId xmlns:a16="http://schemas.microsoft.com/office/drawing/2014/main" id="{180EAA12-677C-C6C6-77B4-D127F435D511}"/>
                </a:ext>
              </a:extLst>
            </p:cNvPr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" name="Google Shape;6764;p77">
            <a:extLst>
              <a:ext uri="{FF2B5EF4-FFF2-40B4-BE49-F238E27FC236}">
                <a16:creationId xmlns:a16="http://schemas.microsoft.com/office/drawing/2014/main" id="{2B85671D-2419-D1FD-0C01-94540CCFBE0F}"/>
              </a:ext>
            </a:extLst>
          </p:cNvPr>
          <p:cNvGrpSpPr/>
          <p:nvPr/>
        </p:nvGrpSpPr>
        <p:grpSpPr>
          <a:xfrm>
            <a:off x="7073358" y="3391804"/>
            <a:ext cx="628715" cy="582080"/>
            <a:chOff x="581525" y="3254850"/>
            <a:chExt cx="297750" cy="294575"/>
          </a:xfrm>
          <a:solidFill>
            <a:srgbClr val="00206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0" name="Google Shape;6765;p77">
              <a:extLst>
                <a:ext uri="{FF2B5EF4-FFF2-40B4-BE49-F238E27FC236}">
                  <a16:creationId xmlns:a16="http://schemas.microsoft.com/office/drawing/2014/main" id="{F656C36A-F12E-FDC8-4BF9-FAEBCA0464FD}"/>
                </a:ext>
              </a:extLst>
            </p:cNvPr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6766;p77">
              <a:extLst>
                <a:ext uri="{FF2B5EF4-FFF2-40B4-BE49-F238E27FC236}">
                  <a16:creationId xmlns:a16="http://schemas.microsoft.com/office/drawing/2014/main" id="{1929FC3D-5CEF-90A1-F1A3-6604DF0F5CF9}"/>
                </a:ext>
              </a:extLst>
            </p:cNvPr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6767;p77">
              <a:extLst>
                <a:ext uri="{FF2B5EF4-FFF2-40B4-BE49-F238E27FC236}">
                  <a16:creationId xmlns:a16="http://schemas.microsoft.com/office/drawing/2014/main" id="{BE3A9433-7E30-E0EB-7541-74156812592C}"/>
                </a:ext>
              </a:extLst>
            </p:cNvPr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25986A0-39BB-2893-0E62-4694949379AC}"/>
              </a:ext>
            </a:extLst>
          </p:cNvPr>
          <p:cNvSpPr txBox="1"/>
          <p:nvPr/>
        </p:nvSpPr>
        <p:spPr>
          <a:xfrm>
            <a:off x="5106190" y="6469857"/>
            <a:ext cx="2560843" cy="27699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</a:t>
            </a:r>
            <a:r>
              <a:rPr kumimoji="0" lang="en-US" sz="12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Retail CEO Survey 2025</a:t>
            </a:r>
          </a:p>
        </p:txBody>
      </p:sp>
    </p:spTree>
    <p:extLst>
      <p:ext uri="{BB962C8B-B14F-4D97-AF65-F5344CB8AC3E}">
        <p14:creationId xmlns:p14="http://schemas.microsoft.com/office/powerpoint/2010/main" val="259276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6B5BA7C-A3AB-AADE-F131-C79BB048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FACAA5-0794-8F14-629F-E0DE5E28D37B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3EBB5B2-CD1E-217C-B037-8B8CFA245007}"/>
              </a:ext>
            </a:extLst>
          </p:cNvPr>
          <p:cNvSpPr txBox="1">
            <a:spLocks/>
          </p:cNvSpPr>
          <p:nvPr/>
        </p:nvSpPr>
        <p:spPr>
          <a:xfrm>
            <a:off x="898835" y="765751"/>
            <a:ext cx="10515600" cy="99089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buClrTx/>
              <a:buFontTx/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Insight Journey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F9BC5C-82C1-C487-E659-C7F5A02098FA}"/>
              </a:ext>
            </a:extLst>
          </p:cNvPr>
          <p:cNvSpPr txBox="1">
            <a:spLocks/>
          </p:cNvSpPr>
          <p:nvPr/>
        </p:nvSpPr>
        <p:spPr>
          <a:xfrm>
            <a:off x="708202" y="1959307"/>
            <a:ext cx="11063579" cy="694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114300" indent="0" algn="ctr">
              <a:buNone/>
            </a:pPr>
            <a:r>
              <a:rPr lang="en-US" sz="1900" b="1" dirty="0">
                <a:solidFill>
                  <a:schemeClr val="bg1"/>
                </a:solidFill>
              </a:rPr>
              <a:t>We conducted a multilevel sequential mixed-method study involving: </a:t>
            </a:r>
          </a:p>
        </p:txBody>
      </p:sp>
      <p:sp>
        <p:nvSpPr>
          <p:cNvPr id="7" name="Google Shape;630;p52">
            <a:extLst>
              <a:ext uri="{FF2B5EF4-FFF2-40B4-BE49-F238E27FC236}">
                <a16:creationId xmlns:a16="http://schemas.microsoft.com/office/drawing/2014/main" id="{17600F07-9B1C-7697-DFDE-28AE7359FD02}"/>
              </a:ext>
            </a:extLst>
          </p:cNvPr>
          <p:cNvSpPr txBox="1"/>
          <p:nvPr/>
        </p:nvSpPr>
        <p:spPr>
          <a:xfrm flipH="1">
            <a:off x="3607428" y="3375449"/>
            <a:ext cx="2065953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Key Informant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Interviews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</p:txBody>
      </p:sp>
      <p:sp>
        <p:nvSpPr>
          <p:cNvPr id="8" name="Google Shape;548;p49">
            <a:extLst>
              <a:ext uri="{FF2B5EF4-FFF2-40B4-BE49-F238E27FC236}">
                <a16:creationId xmlns:a16="http://schemas.microsoft.com/office/drawing/2014/main" id="{6F979CB4-2C34-3169-1C3E-2798D9AF87C6}"/>
              </a:ext>
            </a:extLst>
          </p:cNvPr>
          <p:cNvSpPr txBox="1">
            <a:spLocks/>
          </p:cNvSpPr>
          <p:nvPr/>
        </p:nvSpPr>
        <p:spPr>
          <a:xfrm>
            <a:off x="2446087" y="3060892"/>
            <a:ext cx="1707484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B58"/>
              </a:buClr>
              <a:buSzPts val="6000"/>
              <a:buFont typeface="Oswald"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/>
                <a:sym typeface="Oswald"/>
              </a:rPr>
              <a:t>12</a:t>
            </a:r>
          </a:p>
        </p:txBody>
      </p:sp>
      <p:sp>
        <p:nvSpPr>
          <p:cNvPr id="9" name="Google Shape;630;p52">
            <a:extLst>
              <a:ext uri="{FF2B5EF4-FFF2-40B4-BE49-F238E27FC236}">
                <a16:creationId xmlns:a16="http://schemas.microsoft.com/office/drawing/2014/main" id="{985F781C-CD5E-6533-9F31-72B186067F79}"/>
              </a:ext>
            </a:extLst>
          </p:cNvPr>
          <p:cNvSpPr txBox="1"/>
          <p:nvPr/>
        </p:nvSpPr>
        <p:spPr>
          <a:xfrm flipH="1">
            <a:off x="7716156" y="3378349"/>
            <a:ext cx="2135657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Documen</a:t>
            </a:r>
            <a:r>
              <a:rPr lang="en" sz="180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ts </a:t>
            </a: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</p:txBody>
      </p:sp>
      <p:sp>
        <p:nvSpPr>
          <p:cNvPr id="10" name="Google Shape;548;p49">
            <a:extLst>
              <a:ext uri="{FF2B5EF4-FFF2-40B4-BE49-F238E27FC236}">
                <a16:creationId xmlns:a16="http://schemas.microsoft.com/office/drawing/2014/main" id="{2A190B0E-AC64-F7A0-CBAF-A9A68ADA8BED}"/>
              </a:ext>
            </a:extLst>
          </p:cNvPr>
          <p:cNvSpPr txBox="1">
            <a:spLocks/>
          </p:cNvSpPr>
          <p:nvPr/>
        </p:nvSpPr>
        <p:spPr>
          <a:xfrm>
            <a:off x="6700563" y="2909613"/>
            <a:ext cx="1323430" cy="1316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B58"/>
              </a:buClr>
              <a:buSzPts val="6000"/>
              <a:buFont typeface="Oswald"/>
              <a:buNone/>
              <a:tabLst/>
              <a:defRPr/>
            </a:pPr>
            <a:r>
              <a:rPr lang="en" sz="7200" b="1" dirty="0">
                <a:solidFill>
                  <a:srgbClr val="FFC000"/>
                </a:solidFill>
              </a:rPr>
              <a:t>10</a:t>
            </a:r>
            <a:endParaRPr kumimoji="0" lang="en" sz="7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3EBC08-65A9-78A8-4C9B-D67B97F65729}"/>
              </a:ext>
            </a:extLst>
          </p:cNvPr>
          <p:cNvCxnSpPr>
            <a:cxnSpLocks/>
          </p:cNvCxnSpPr>
          <p:nvPr/>
        </p:nvCxnSpPr>
        <p:spPr>
          <a:xfrm>
            <a:off x="6426884" y="2924577"/>
            <a:ext cx="0" cy="121547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630;p52">
            <a:extLst>
              <a:ext uri="{FF2B5EF4-FFF2-40B4-BE49-F238E27FC236}">
                <a16:creationId xmlns:a16="http://schemas.microsoft.com/office/drawing/2014/main" id="{F115DBF0-3E0F-B3CA-AACE-B6326B58902D}"/>
              </a:ext>
            </a:extLst>
          </p:cNvPr>
          <p:cNvSpPr txBox="1"/>
          <p:nvPr/>
        </p:nvSpPr>
        <p:spPr>
          <a:xfrm flipH="1">
            <a:off x="2181325" y="4815276"/>
            <a:ext cx="1962277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Focus Group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Discussion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</p:txBody>
      </p:sp>
      <p:sp>
        <p:nvSpPr>
          <p:cNvPr id="13" name="Google Shape;548;p49">
            <a:extLst>
              <a:ext uri="{FF2B5EF4-FFF2-40B4-BE49-F238E27FC236}">
                <a16:creationId xmlns:a16="http://schemas.microsoft.com/office/drawing/2014/main" id="{E849306C-006F-BE80-0380-06698021F10C}"/>
              </a:ext>
            </a:extLst>
          </p:cNvPr>
          <p:cNvSpPr txBox="1">
            <a:spLocks/>
          </p:cNvSpPr>
          <p:nvPr/>
        </p:nvSpPr>
        <p:spPr>
          <a:xfrm>
            <a:off x="1713254" y="4488247"/>
            <a:ext cx="1006642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B58"/>
              </a:buClr>
              <a:buSzPts val="6000"/>
              <a:buFont typeface="Oswald"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/>
                <a:sym typeface="Oswald"/>
              </a:rPr>
              <a:t>1</a:t>
            </a:r>
          </a:p>
        </p:txBody>
      </p:sp>
      <p:sp>
        <p:nvSpPr>
          <p:cNvPr id="14" name="Google Shape;630;p52">
            <a:extLst>
              <a:ext uri="{FF2B5EF4-FFF2-40B4-BE49-F238E27FC236}">
                <a16:creationId xmlns:a16="http://schemas.microsoft.com/office/drawing/2014/main" id="{CDEE354B-C5F9-5B87-2178-0C87F457335B}"/>
              </a:ext>
            </a:extLst>
          </p:cNvPr>
          <p:cNvSpPr txBox="1"/>
          <p:nvPr/>
        </p:nvSpPr>
        <p:spPr>
          <a:xfrm flipH="1">
            <a:off x="5724417" y="4468017"/>
            <a:ext cx="1451575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Semi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 Structured 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Interviews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</p:txBody>
      </p:sp>
      <p:sp>
        <p:nvSpPr>
          <p:cNvPr id="15" name="Google Shape;548;p49">
            <a:extLst>
              <a:ext uri="{FF2B5EF4-FFF2-40B4-BE49-F238E27FC236}">
                <a16:creationId xmlns:a16="http://schemas.microsoft.com/office/drawing/2014/main" id="{3B9ADE59-1A19-1EA2-DD5F-86B4E07A8F94}"/>
              </a:ext>
            </a:extLst>
          </p:cNvPr>
          <p:cNvSpPr txBox="1">
            <a:spLocks/>
          </p:cNvSpPr>
          <p:nvPr/>
        </p:nvSpPr>
        <p:spPr>
          <a:xfrm>
            <a:off x="4473948" y="4538651"/>
            <a:ext cx="1725217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B58"/>
              </a:buClr>
              <a:buSzPts val="6000"/>
              <a:buFont typeface="Oswald"/>
              <a:buNone/>
              <a:tabLst/>
              <a:defRPr/>
            </a:pPr>
            <a:r>
              <a:rPr kumimoji="0" lang="en" sz="8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swald"/>
                <a:sym typeface="Oswald"/>
              </a:rPr>
              <a:t>10</a:t>
            </a:r>
            <a:endParaRPr kumimoji="0" lang="en" sz="7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FD22BE-3B89-A89E-AAED-E5F49E40CEE8}"/>
              </a:ext>
            </a:extLst>
          </p:cNvPr>
          <p:cNvCxnSpPr>
            <a:cxnSpLocks/>
          </p:cNvCxnSpPr>
          <p:nvPr/>
        </p:nvCxnSpPr>
        <p:spPr>
          <a:xfrm>
            <a:off x="4141246" y="4140048"/>
            <a:ext cx="0" cy="14581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077944-3CAF-5587-9E4B-F77163347054}"/>
              </a:ext>
            </a:extLst>
          </p:cNvPr>
          <p:cNvCxnSpPr>
            <a:cxnSpLocks/>
          </p:cNvCxnSpPr>
          <p:nvPr/>
        </p:nvCxnSpPr>
        <p:spPr>
          <a:xfrm flipH="1">
            <a:off x="1733941" y="4106664"/>
            <a:ext cx="9012103" cy="264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630;p52">
            <a:extLst>
              <a:ext uri="{FF2B5EF4-FFF2-40B4-BE49-F238E27FC236}">
                <a16:creationId xmlns:a16="http://schemas.microsoft.com/office/drawing/2014/main" id="{04CD9C09-4FEE-4918-A574-440CB73C70B2}"/>
              </a:ext>
            </a:extLst>
          </p:cNvPr>
          <p:cNvSpPr txBox="1"/>
          <p:nvPr/>
        </p:nvSpPr>
        <p:spPr>
          <a:xfrm flipH="1">
            <a:off x="9294469" y="4771332"/>
            <a:ext cx="1451575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Survey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Fira Sans Extra Condensed"/>
                <a:sym typeface="Fira Sans Extra Condensed"/>
              </a:rPr>
              <a:t>Responses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Fira Sans Extra Condensed"/>
              <a:sym typeface="Fira Sans Extra Condensed"/>
            </a:endParaRPr>
          </a:p>
        </p:txBody>
      </p:sp>
      <p:sp>
        <p:nvSpPr>
          <p:cNvPr id="19" name="Google Shape;548;p49">
            <a:extLst>
              <a:ext uri="{FF2B5EF4-FFF2-40B4-BE49-F238E27FC236}">
                <a16:creationId xmlns:a16="http://schemas.microsoft.com/office/drawing/2014/main" id="{A73157B5-6D5E-3005-C23E-83578DD46BB8}"/>
              </a:ext>
            </a:extLst>
          </p:cNvPr>
          <p:cNvSpPr txBox="1">
            <a:spLocks/>
          </p:cNvSpPr>
          <p:nvPr/>
        </p:nvSpPr>
        <p:spPr>
          <a:xfrm>
            <a:off x="7435310" y="4518679"/>
            <a:ext cx="2030278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Oswald"/>
              <a:buNone/>
              <a:defRPr sz="6000" b="0" i="0" u="none" strike="noStrike" cap="none">
                <a:solidFill>
                  <a:schemeClr val="accent3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B58"/>
              </a:buClr>
              <a:buSzPts val="6000"/>
              <a:buFont typeface="Oswald"/>
              <a:buNone/>
              <a:tabLst/>
              <a:defRPr/>
            </a:pPr>
            <a:r>
              <a:rPr lang="en" sz="8800" b="1" dirty="0">
                <a:solidFill>
                  <a:srgbClr val="FFC000"/>
                </a:solidFill>
              </a:rPr>
              <a:t>431</a:t>
            </a:r>
            <a:endParaRPr kumimoji="0" lang="en" sz="8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swald"/>
              <a:sym typeface="Oswald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97A767-637C-E2AF-8C36-49F4CA10015F}"/>
              </a:ext>
            </a:extLst>
          </p:cNvPr>
          <p:cNvCxnSpPr>
            <a:cxnSpLocks/>
          </p:cNvCxnSpPr>
          <p:nvPr/>
        </p:nvCxnSpPr>
        <p:spPr>
          <a:xfrm flipH="1">
            <a:off x="1713254" y="5584232"/>
            <a:ext cx="9110898" cy="279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53B22D-0E31-E10A-6529-2588048500A5}"/>
              </a:ext>
            </a:extLst>
          </p:cNvPr>
          <p:cNvCxnSpPr>
            <a:cxnSpLocks/>
          </p:cNvCxnSpPr>
          <p:nvPr/>
        </p:nvCxnSpPr>
        <p:spPr>
          <a:xfrm>
            <a:off x="7180388" y="4105083"/>
            <a:ext cx="0" cy="147914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432911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1">
            <a:extLst>
              <a:ext uri="{FF2B5EF4-FFF2-40B4-BE49-F238E27FC236}">
                <a16:creationId xmlns:a16="http://schemas.microsoft.com/office/drawing/2014/main" id="{D835D80A-2272-223D-7A22-72207E588E93}"/>
              </a:ext>
            </a:extLst>
          </p:cNvPr>
          <p:cNvSpPr txBox="1">
            <a:spLocks/>
          </p:cNvSpPr>
          <p:nvPr/>
        </p:nvSpPr>
        <p:spPr>
          <a:xfrm>
            <a:off x="563526" y="1073960"/>
            <a:ext cx="10618413" cy="739056"/>
          </a:xfrm>
          <a:prstGeom prst="rect">
            <a:avLst/>
          </a:prstGeom>
        </p:spPr>
        <p:txBody>
          <a:bodyPr r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>
                <a:solidFill>
                  <a:schemeClr val="tx1"/>
                </a:solidFill>
                <a:latin typeface="Helvetica" panose="020B0500000000000000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Insights Journey …</a:t>
            </a:r>
          </a:p>
        </p:txBody>
      </p:sp>
      <p:sp>
        <p:nvSpPr>
          <p:cNvPr id="192" name="object 52">
            <a:extLst>
              <a:ext uri="{FF2B5EF4-FFF2-40B4-BE49-F238E27FC236}">
                <a16:creationId xmlns:a16="http://schemas.microsoft.com/office/drawing/2014/main" id="{B6A61B5C-C4EA-3C63-3A37-08264BF1FA74}"/>
              </a:ext>
            </a:extLst>
          </p:cNvPr>
          <p:cNvSpPr txBox="1"/>
          <p:nvPr/>
        </p:nvSpPr>
        <p:spPr>
          <a:xfrm>
            <a:off x="6954348" y="3648978"/>
            <a:ext cx="1194843" cy="22833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580"/>
              </a:lnSpc>
              <a:spcBef>
                <a:spcPts val="125"/>
              </a:spcBef>
            </a:pPr>
            <a:r>
              <a:rPr sz="2000" b="1" spc="-45" dirty="0">
                <a:solidFill>
                  <a:srgbClr val="002060"/>
                </a:solidFill>
                <a:latin typeface="Arial MT"/>
                <a:cs typeface="Arial MT"/>
              </a:rPr>
              <a:t>Ghana</a:t>
            </a:r>
            <a:endParaRPr sz="2000" b="1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181" name="object 59">
            <a:extLst>
              <a:ext uri="{FF2B5EF4-FFF2-40B4-BE49-F238E27FC236}">
                <a16:creationId xmlns:a16="http://schemas.microsoft.com/office/drawing/2014/main" id="{741C2A34-CB7C-C7D1-5FEA-DFBA158CDF72}"/>
              </a:ext>
            </a:extLst>
          </p:cNvPr>
          <p:cNvSpPr txBox="1"/>
          <p:nvPr/>
        </p:nvSpPr>
        <p:spPr>
          <a:xfrm>
            <a:off x="4384592" y="3444283"/>
            <a:ext cx="1072755" cy="4540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9385">
              <a:lnSpc>
                <a:spcPts val="1675"/>
              </a:lnSpc>
              <a:spcBef>
                <a:spcPts val="114"/>
              </a:spcBef>
            </a:pPr>
            <a:endParaRPr sz="200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12700">
              <a:lnSpc>
                <a:spcPts val="1675"/>
              </a:lnSpc>
            </a:pPr>
            <a:r>
              <a:rPr sz="2000" b="1" spc="-55" dirty="0">
                <a:solidFill>
                  <a:srgbClr val="002060"/>
                </a:solidFill>
                <a:latin typeface="Arial MT"/>
                <a:cs typeface="Arial MT"/>
              </a:rPr>
              <a:t>Kenya</a:t>
            </a:r>
            <a:endParaRPr sz="2000" b="1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194" name="object 59">
            <a:extLst>
              <a:ext uri="{FF2B5EF4-FFF2-40B4-BE49-F238E27FC236}">
                <a16:creationId xmlns:a16="http://schemas.microsoft.com/office/drawing/2014/main" id="{653A9D2B-01B6-F890-B16F-378C000B8CFD}"/>
              </a:ext>
            </a:extLst>
          </p:cNvPr>
          <p:cNvSpPr txBox="1"/>
          <p:nvPr/>
        </p:nvSpPr>
        <p:spPr>
          <a:xfrm>
            <a:off x="9310297" y="3638288"/>
            <a:ext cx="1364080" cy="2366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lang="en-US" sz="2000" b="1" spc="-55" dirty="0">
                <a:solidFill>
                  <a:srgbClr val="002060"/>
                </a:solidFill>
                <a:latin typeface="Arial MT"/>
                <a:cs typeface="Arial MT"/>
              </a:rPr>
              <a:t>Cameroon</a:t>
            </a:r>
            <a:r>
              <a:rPr lang="en-US" sz="2000" spc="-55" dirty="0">
                <a:solidFill>
                  <a:srgbClr val="002060"/>
                </a:solidFill>
                <a:latin typeface="Arial MT"/>
                <a:cs typeface="Arial MT"/>
              </a:rPr>
              <a:t> </a:t>
            </a:r>
            <a:endParaRPr sz="2000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B00DA833-1C57-A75B-128C-3D23D9EAE265}"/>
              </a:ext>
            </a:extLst>
          </p:cNvPr>
          <p:cNvSpPr txBox="1"/>
          <p:nvPr/>
        </p:nvSpPr>
        <p:spPr>
          <a:xfrm>
            <a:off x="682214" y="1787649"/>
            <a:ext cx="2634567" cy="40011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000" b="1" kern="1200" dirty="0">
                <a:solidFill>
                  <a:srgbClr val="002060"/>
                </a:solidFill>
                <a:latin typeface="Calibri" panose="020F0502020204030204"/>
                <a:ea typeface="+mn-ea"/>
              </a:rPr>
              <a:t>Countries Represented  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7084D5D-0CEA-1D89-E04E-CFE2DEDD4D43}"/>
              </a:ext>
            </a:extLst>
          </p:cNvPr>
          <p:cNvCxnSpPr>
            <a:cxnSpLocks/>
          </p:cNvCxnSpPr>
          <p:nvPr/>
        </p:nvCxnSpPr>
        <p:spPr>
          <a:xfrm flipV="1">
            <a:off x="682214" y="2149659"/>
            <a:ext cx="9443526" cy="3259"/>
          </a:xfrm>
          <a:prstGeom prst="line">
            <a:avLst/>
          </a:prstGeom>
          <a:noFill/>
          <a:ln w="6350" cap="flat" cmpd="sng" algn="ctr">
            <a:solidFill>
              <a:srgbClr val="3A5C84"/>
            </a:solidFill>
            <a:prstDash val="solid"/>
            <a:miter lim="800000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254E6F0-5FA3-58F0-B2FC-3C6F0630F5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7" y="2247407"/>
            <a:ext cx="2446992" cy="1278764"/>
          </a:xfrm>
          <a:prstGeom prst="rect">
            <a:avLst/>
          </a:prstGeom>
        </p:spPr>
      </p:pic>
      <p:pic>
        <p:nvPicPr>
          <p:cNvPr id="17412" name="Picture 4" descr="Flag of Kenya - Wikipedia">
            <a:extLst>
              <a:ext uri="{FF2B5EF4-FFF2-40B4-BE49-F238E27FC236}">
                <a16:creationId xmlns:a16="http://schemas.microsoft.com/office/drawing/2014/main" id="{82458967-6C7D-449C-7306-B8F62CE4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285" y="2247407"/>
            <a:ext cx="1923000" cy="12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Flag of Ghana - Wikipedia">
            <a:extLst>
              <a:ext uri="{FF2B5EF4-FFF2-40B4-BE49-F238E27FC236}">
                <a16:creationId xmlns:a16="http://schemas.microsoft.com/office/drawing/2014/main" id="{48CFEFC5-2226-544D-85E7-36FD1AC5F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826" y="2244170"/>
            <a:ext cx="1923002" cy="12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52">
            <a:extLst>
              <a:ext uri="{FF2B5EF4-FFF2-40B4-BE49-F238E27FC236}">
                <a16:creationId xmlns:a16="http://schemas.microsoft.com/office/drawing/2014/main" id="{3D28FB7C-94E7-6C00-D146-A60E37451480}"/>
              </a:ext>
            </a:extLst>
          </p:cNvPr>
          <p:cNvSpPr txBox="1"/>
          <p:nvPr/>
        </p:nvSpPr>
        <p:spPr>
          <a:xfrm>
            <a:off x="1517623" y="3671295"/>
            <a:ext cx="909963" cy="22833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580"/>
              </a:lnSpc>
            </a:pPr>
            <a:r>
              <a:rPr sz="2000" b="1" spc="-55" dirty="0">
                <a:solidFill>
                  <a:srgbClr val="002060"/>
                </a:solidFill>
                <a:latin typeface="Arial MT"/>
                <a:cs typeface="Arial MT"/>
              </a:rPr>
              <a:t>N</a:t>
            </a:r>
            <a:r>
              <a:rPr sz="2000" b="1" spc="-75" dirty="0">
                <a:solidFill>
                  <a:srgbClr val="002060"/>
                </a:solidFill>
                <a:latin typeface="Arial MT"/>
                <a:cs typeface="Arial MT"/>
              </a:rPr>
              <a:t>i</a:t>
            </a:r>
            <a:r>
              <a:rPr sz="2000" b="1" spc="-60" dirty="0">
                <a:solidFill>
                  <a:srgbClr val="002060"/>
                </a:solidFill>
                <a:latin typeface="Arial MT"/>
                <a:cs typeface="Arial MT"/>
              </a:rPr>
              <a:t>ge</a:t>
            </a:r>
            <a:r>
              <a:rPr sz="2000" b="1" spc="-65" dirty="0">
                <a:solidFill>
                  <a:srgbClr val="002060"/>
                </a:solidFill>
                <a:latin typeface="Arial MT"/>
                <a:cs typeface="Arial MT"/>
              </a:rPr>
              <a:t>r</a:t>
            </a:r>
            <a:r>
              <a:rPr sz="2000" b="1" spc="-75" dirty="0">
                <a:solidFill>
                  <a:srgbClr val="002060"/>
                </a:solidFill>
                <a:latin typeface="Arial MT"/>
                <a:cs typeface="Arial MT"/>
              </a:rPr>
              <a:t>i</a:t>
            </a:r>
            <a:r>
              <a:rPr sz="2000" b="1" spc="15" dirty="0">
                <a:solidFill>
                  <a:srgbClr val="002060"/>
                </a:solidFill>
                <a:latin typeface="Arial MT"/>
                <a:cs typeface="Arial MT"/>
              </a:rPr>
              <a:t>a</a:t>
            </a:r>
            <a:endParaRPr sz="2000" b="1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pic>
        <p:nvPicPr>
          <p:cNvPr id="17416" name="Picture 8" descr="Flag of Cameroon | Colors, Meaning &amp; History | Britannica">
            <a:extLst>
              <a:ext uri="{FF2B5EF4-FFF2-40B4-BE49-F238E27FC236}">
                <a16:creationId xmlns:a16="http://schemas.microsoft.com/office/drawing/2014/main" id="{5A6114C7-FC30-D8BC-163B-3E947A8E7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0482" y="2260226"/>
            <a:ext cx="1963169" cy="12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59">
            <a:extLst>
              <a:ext uri="{FF2B5EF4-FFF2-40B4-BE49-F238E27FC236}">
                <a16:creationId xmlns:a16="http://schemas.microsoft.com/office/drawing/2014/main" id="{8049CF1B-3593-9A28-B85B-61851DA62290}"/>
              </a:ext>
            </a:extLst>
          </p:cNvPr>
          <p:cNvSpPr txBox="1"/>
          <p:nvPr/>
        </p:nvSpPr>
        <p:spPr>
          <a:xfrm>
            <a:off x="4344489" y="5329365"/>
            <a:ext cx="1020305" cy="454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9385">
              <a:lnSpc>
                <a:spcPts val="1675"/>
              </a:lnSpc>
              <a:spcBef>
                <a:spcPts val="114"/>
              </a:spcBef>
            </a:pPr>
            <a:endParaRPr sz="200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12700">
              <a:lnSpc>
                <a:spcPts val="1675"/>
              </a:lnSpc>
            </a:pPr>
            <a:r>
              <a:rPr lang="en-US" sz="2000" b="1" spc="-55" dirty="0">
                <a:solidFill>
                  <a:srgbClr val="002060"/>
                </a:solidFill>
                <a:latin typeface="Arial MT"/>
                <a:cs typeface="Arial MT"/>
              </a:rPr>
              <a:t>Zambia</a:t>
            </a:r>
            <a:endParaRPr sz="2000" b="1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5" name="object 59">
            <a:extLst>
              <a:ext uri="{FF2B5EF4-FFF2-40B4-BE49-F238E27FC236}">
                <a16:creationId xmlns:a16="http://schemas.microsoft.com/office/drawing/2014/main" id="{A9C85C73-F76D-D656-B1AE-1F14F5C1FEAB}"/>
              </a:ext>
            </a:extLst>
          </p:cNvPr>
          <p:cNvSpPr txBox="1"/>
          <p:nvPr/>
        </p:nvSpPr>
        <p:spPr>
          <a:xfrm>
            <a:off x="6648703" y="5344657"/>
            <a:ext cx="2005420" cy="454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9385">
              <a:lnSpc>
                <a:spcPts val="1675"/>
              </a:lnSpc>
              <a:spcBef>
                <a:spcPts val="114"/>
              </a:spcBef>
            </a:pPr>
            <a:endParaRPr sz="200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12700">
              <a:lnSpc>
                <a:spcPts val="1675"/>
              </a:lnSpc>
            </a:pPr>
            <a:r>
              <a:rPr lang="en-US" sz="2000" b="1" spc="-55" dirty="0">
                <a:solidFill>
                  <a:srgbClr val="002060"/>
                </a:solidFill>
                <a:latin typeface="Arial MT"/>
                <a:cs typeface="Arial MT"/>
              </a:rPr>
              <a:t>South Africa</a:t>
            </a:r>
            <a:endParaRPr sz="2000" b="1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7" name="object 59">
            <a:extLst>
              <a:ext uri="{FF2B5EF4-FFF2-40B4-BE49-F238E27FC236}">
                <a16:creationId xmlns:a16="http://schemas.microsoft.com/office/drawing/2014/main" id="{E9413466-4CE5-C478-A7A5-50440CD90A45}"/>
              </a:ext>
            </a:extLst>
          </p:cNvPr>
          <p:cNvSpPr txBox="1"/>
          <p:nvPr/>
        </p:nvSpPr>
        <p:spPr>
          <a:xfrm>
            <a:off x="9592084" y="5329364"/>
            <a:ext cx="1091458" cy="454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9385">
              <a:lnSpc>
                <a:spcPts val="1675"/>
              </a:lnSpc>
              <a:spcBef>
                <a:spcPts val="114"/>
              </a:spcBef>
            </a:pPr>
            <a:endParaRPr sz="140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12700">
              <a:lnSpc>
                <a:spcPts val="1675"/>
              </a:lnSpc>
            </a:pPr>
            <a:r>
              <a:rPr lang="en-US" sz="2000" b="1" spc="-55" dirty="0">
                <a:solidFill>
                  <a:srgbClr val="002060"/>
                </a:solidFill>
                <a:latin typeface="Arial MT"/>
                <a:cs typeface="Arial MT"/>
              </a:rPr>
              <a:t>Egypt</a:t>
            </a:r>
            <a:endParaRPr sz="2000" b="1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9" name="object 59">
            <a:extLst>
              <a:ext uri="{FF2B5EF4-FFF2-40B4-BE49-F238E27FC236}">
                <a16:creationId xmlns:a16="http://schemas.microsoft.com/office/drawing/2014/main" id="{BB9FC1CD-3A94-3021-EC9C-6C1DE60D49B8}"/>
              </a:ext>
            </a:extLst>
          </p:cNvPr>
          <p:cNvSpPr txBox="1"/>
          <p:nvPr/>
        </p:nvSpPr>
        <p:spPr>
          <a:xfrm>
            <a:off x="1403821" y="5330049"/>
            <a:ext cx="1356229" cy="4546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59385">
              <a:lnSpc>
                <a:spcPts val="1675"/>
              </a:lnSpc>
              <a:spcBef>
                <a:spcPts val="114"/>
              </a:spcBef>
            </a:pPr>
            <a:endParaRPr sz="2000" dirty="0">
              <a:solidFill>
                <a:srgbClr val="002060"/>
              </a:solidFill>
              <a:latin typeface="Arial MT"/>
              <a:cs typeface="Arial MT"/>
            </a:endParaRPr>
          </a:p>
          <a:p>
            <a:pPr marL="12700">
              <a:lnSpc>
                <a:spcPts val="1675"/>
              </a:lnSpc>
            </a:pPr>
            <a:r>
              <a:rPr lang="en-US" sz="2000" b="1" spc="-55" dirty="0">
                <a:solidFill>
                  <a:srgbClr val="002060"/>
                </a:solidFill>
                <a:latin typeface="Arial MT"/>
                <a:cs typeface="Arial MT"/>
              </a:rPr>
              <a:t>Morrocco</a:t>
            </a:r>
            <a:endParaRPr sz="2000" b="1" dirty="0">
              <a:solidFill>
                <a:srgbClr val="002060"/>
              </a:solidFill>
              <a:latin typeface="Arial MT"/>
              <a:cs typeface="Arial MT"/>
            </a:endParaRPr>
          </a:p>
        </p:txBody>
      </p:sp>
      <p:sp>
        <p:nvSpPr>
          <p:cNvPr id="8" name="New shape">
            <a:extLst>
              <a:ext uri="{FF2B5EF4-FFF2-40B4-BE49-F238E27FC236}">
                <a16:creationId xmlns:a16="http://schemas.microsoft.com/office/drawing/2014/main" id="{8BA10BE5-11AC-9B7A-798F-BAC51EDCEC46}"/>
              </a:ext>
            </a:extLst>
          </p:cNvPr>
          <p:cNvSpPr/>
          <p:nvPr/>
        </p:nvSpPr>
        <p:spPr>
          <a:xfrm>
            <a:off x="290496" y="5706240"/>
            <a:ext cx="8280000" cy="1077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b">
            <a:normAutofit/>
          </a:bodyPr>
          <a:lstStyle/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1000" b="1" dirty="0">
                <a:solidFill>
                  <a:schemeClr val="tx1"/>
                </a:solidFill>
                <a:latin typeface="Open Sans"/>
              </a:rPr>
              <a:t>Note(s):</a:t>
            </a:r>
            <a:r>
              <a:rPr lang="en-US" sz="1000" dirty="0">
                <a:solidFill>
                  <a:schemeClr val="tx1"/>
                </a:solidFill>
                <a:latin typeface="Open Sans"/>
              </a:rPr>
              <a:t> A cross-sectional survey of 31 Leaders of retail-facing businesses</a:t>
            </a:r>
          </a:p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1000" b="1" dirty="0">
                <a:solidFill>
                  <a:schemeClr val="tx1"/>
                </a:solidFill>
                <a:latin typeface="Open Sans"/>
              </a:rPr>
              <a:t>Job Title/Role: </a:t>
            </a:r>
            <a:r>
              <a:rPr lang="en-US" sz="1000" dirty="0">
                <a:solidFill>
                  <a:schemeClr val="tx1"/>
                </a:solidFill>
                <a:latin typeface="Open Sans"/>
              </a:rPr>
              <a:t>Leadership (46%), Managerial (32%), Specialist (14%) and Strategic growth-oriented roles (7%)</a:t>
            </a:r>
          </a:p>
          <a:p>
            <a:pPr algn="l">
              <a:lnSpc>
                <a:spcPct val="100000"/>
              </a:lnSpc>
              <a:spcAft>
                <a:spcPct val="20000"/>
              </a:spcAft>
            </a:pPr>
            <a:r>
              <a:rPr lang="en-US" sz="1000" b="1" dirty="0">
                <a:solidFill>
                  <a:schemeClr val="tx1"/>
                </a:solidFill>
                <a:latin typeface="Open Sans"/>
              </a:rPr>
              <a:t>Size of Business: </a:t>
            </a:r>
            <a:r>
              <a:rPr lang="en-US" sz="1000" dirty="0">
                <a:solidFill>
                  <a:schemeClr val="tx1"/>
                </a:solidFill>
                <a:latin typeface="Open Sans"/>
              </a:rPr>
              <a:t> Large (501+ employees) -  19%; Medium (51-500 employees) - 26%; and Small (1-50 employees) - 55%</a:t>
            </a:r>
          </a:p>
          <a:p>
            <a:pPr algn="l"/>
            <a:r>
              <a:rPr sz="1000" b="1" dirty="0">
                <a:solidFill>
                  <a:schemeClr val="tx1"/>
                </a:solidFill>
                <a:latin typeface="Open Sans"/>
              </a:rPr>
              <a:t>Source(s): </a:t>
            </a:r>
            <a:r>
              <a:rPr lang="en-US" sz="1000" dirty="0">
                <a:solidFill>
                  <a:schemeClr val="tx1"/>
                </a:solidFill>
                <a:latin typeface="Open Sans"/>
              </a:rPr>
              <a:t>Retail CEO Survey 2025</a:t>
            </a:r>
            <a:endParaRPr sz="1000" dirty="0">
              <a:solidFill>
                <a:schemeClr val="tx1"/>
              </a:solidFill>
              <a:latin typeface="Open Sans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E455D3-C089-4574-A64E-6D61B0E0E4DE}"/>
              </a:ext>
            </a:extLst>
          </p:cNvPr>
          <p:cNvCxnSpPr>
            <a:cxnSpLocks/>
          </p:cNvCxnSpPr>
          <p:nvPr/>
        </p:nvCxnSpPr>
        <p:spPr>
          <a:xfrm>
            <a:off x="14527340" y="2704199"/>
            <a:ext cx="0" cy="4310867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Flag of Zambia | Meaning, Colors &amp; Eagle | Britannica">
            <a:extLst>
              <a:ext uri="{FF2B5EF4-FFF2-40B4-BE49-F238E27FC236}">
                <a16:creationId xmlns:a16="http://schemas.microsoft.com/office/drawing/2014/main" id="{8ADEB1B4-4C19-77EA-25AF-E2863A5BF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031" y="4158588"/>
            <a:ext cx="1871507" cy="12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ag of South Africa | History, Meaning &amp; Colors | Britannica">
            <a:extLst>
              <a:ext uri="{FF2B5EF4-FFF2-40B4-BE49-F238E27FC236}">
                <a16:creationId xmlns:a16="http://schemas.microsoft.com/office/drawing/2014/main" id="{7B5CADA1-163D-26B5-5D38-B4705B005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883" y="4140971"/>
            <a:ext cx="1914443" cy="12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Egypt | History, Colors, Symbols | Britannica">
            <a:extLst>
              <a:ext uri="{FF2B5EF4-FFF2-40B4-BE49-F238E27FC236}">
                <a16:creationId xmlns:a16="http://schemas.microsoft.com/office/drawing/2014/main" id="{8B4C8875-0690-65F1-0FB6-17B39C6FE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6681" y="4164484"/>
            <a:ext cx="1958315" cy="126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Morocco - Wikipedia">
            <a:extLst>
              <a:ext uri="{FF2B5EF4-FFF2-40B4-BE49-F238E27FC236}">
                <a16:creationId xmlns:a16="http://schemas.microsoft.com/office/drawing/2014/main" id="{78B576BE-242A-2744-BA53-A3D8787F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342" y="4157786"/>
            <a:ext cx="1904524" cy="12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6CA7D9-184C-DE46-A66F-E0AFDAA51568}"/>
              </a:ext>
            </a:extLst>
          </p:cNvPr>
          <p:cNvCxnSpPr/>
          <p:nvPr/>
        </p:nvCxnSpPr>
        <p:spPr>
          <a:xfrm>
            <a:off x="12048907" y="428057"/>
            <a:ext cx="0" cy="88329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4367832-18EF-5AE4-D8A3-13097997899B}"/>
              </a:ext>
            </a:extLst>
          </p:cNvPr>
          <p:cNvSpPr/>
          <p:nvPr/>
        </p:nvSpPr>
        <p:spPr>
          <a:xfrm>
            <a:off x="498607" y="2149659"/>
            <a:ext cx="2809559" cy="183858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98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B920E5B-FF9F-91C4-D3E4-13DB5B62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0AB372-7BF9-BBA1-EE6A-D9551ED11EB3}"/>
              </a:ext>
            </a:extLst>
          </p:cNvPr>
          <p:cNvSpPr/>
          <p:nvPr/>
        </p:nvSpPr>
        <p:spPr>
          <a:xfrm>
            <a:off x="0" y="-44056"/>
            <a:ext cx="12188825" cy="6902056"/>
          </a:xfrm>
          <a:prstGeom prst="rect">
            <a:avLst/>
          </a:prstGeom>
          <a:solidFill>
            <a:srgbClr val="00206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D1DFC-AFAC-BD0A-F99B-847FD613CC91}"/>
              </a:ext>
            </a:extLst>
          </p:cNvPr>
          <p:cNvSpPr txBox="1">
            <a:spLocks/>
          </p:cNvSpPr>
          <p:nvPr/>
        </p:nvSpPr>
        <p:spPr>
          <a:xfrm>
            <a:off x="670754" y="1305581"/>
            <a:ext cx="10488081" cy="124167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i="0" kern="1200" normalizeH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algn="ctr">
              <a:buClrTx/>
              <a:defRPr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Who is Using AI More ?</a:t>
            </a:r>
          </a:p>
          <a:p>
            <a:pPr lvl="0" algn="ctr">
              <a:buClrTx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BD854B-DF1E-8585-43CB-2CF65843E29B}"/>
              </a:ext>
            </a:extLst>
          </p:cNvPr>
          <p:cNvSpPr txBox="1">
            <a:spLocks/>
          </p:cNvSpPr>
          <p:nvPr/>
        </p:nvSpPr>
        <p:spPr>
          <a:xfrm>
            <a:off x="853551" y="5162900"/>
            <a:ext cx="4696645" cy="716906"/>
          </a:xfrm>
          <a:prstGeom prst="roundRect">
            <a:avLst>
              <a:gd name="adj" fmla="val 44846"/>
            </a:avLst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i="0" kern="1200" normalizeH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 algn="ctr">
              <a:buClrTx/>
              <a:defRPr/>
            </a:pPr>
            <a:r>
              <a:rPr lang="en-US" sz="3600" b="0" noProof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Shoppers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ADD61B-B305-09C0-3298-234D64D35DAE}"/>
              </a:ext>
            </a:extLst>
          </p:cNvPr>
          <p:cNvSpPr txBox="1">
            <a:spLocks/>
          </p:cNvSpPr>
          <p:nvPr/>
        </p:nvSpPr>
        <p:spPr>
          <a:xfrm>
            <a:off x="6641806" y="5162900"/>
            <a:ext cx="4696645" cy="716906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99" b="1" i="0" kern="1200" normalizeH="0" baseline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 algn="ctr">
              <a:buClrTx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Businesses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Picture 6" descr="A green tick and red x in circles&#10;&#10;Description automatically generated">
            <a:extLst>
              <a:ext uri="{FF2B5EF4-FFF2-40B4-BE49-F238E27FC236}">
                <a16:creationId xmlns:a16="http://schemas.microsoft.com/office/drawing/2014/main" id="{89B329FD-ABAF-5283-83DD-4FD0994CB1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933" y="4184706"/>
            <a:ext cx="932383" cy="9177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green tick and red x in circles&#10;&#10;Description automatically generated">
            <a:extLst>
              <a:ext uri="{FF2B5EF4-FFF2-40B4-BE49-F238E27FC236}">
                <a16:creationId xmlns:a16="http://schemas.microsoft.com/office/drawing/2014/main" id="{E9E296F1-30F1-AF7F-33FB-CFB66ACD30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0869" y="4184706"/>
            <a:ext cx="938517" cy="901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1257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60E08F-621F-4F26-9288-73617423FF50}"/>
              </a:ext>
            </a:extLst>
          </p:cNvPr>
          <p:cNvGrpSpPr/>
          <p:nvPr/>
        </p:nvGrpSpPr>
        <p:grpSpPr>
          <a:xfrm>
            <a:off x="1464009" y="1524896"/>
            <a:ext cx="3058510" cy="4639965"/>
            <a:chOff x="1464009" y="1735803"/>
            <a:chExt cx="3058510" cy="42181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0932B7F-8046-4638-8082-809691B8F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5665" y="1735803"/>
              <a:ext cx="2917448" cy="1944965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15B28F-970C-411B-92D5-574CD4DF086A}"/>
                </a:ext>
              </a:extLst>
            </p:cNvPr>
            <p:cNvSpPr/>
            <p:nvPr/>
          </p:nvSpPr>
          <p:spPr>
            <a:xfrm>
              <a:off x="1540209" y="3666231"/>
              <a:ext cx="2982310" cy="2287722"/>
            </a:xfrm>
            <a:prstGeom prst="rect">
              <a:avLst/>
            </a:prstGeom>
            <a:solidFill>
              <a:srgbClr val="4CC1EF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rIns="137160" bIns="182880" rtlCol="0" anchor="b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6C9D306-0E60-461C-A044-BE3135A616CE}"/>
                </a:ext>
              </a:extLst>
            </p:cNvPr>
            <p:cNvSpPr/>
            <p:nvPr/>
          </p:nvSpPr>
          <p:spPr>
            <a:xfrm>
              <a:off x="1464009" y="3575659"/>
              <a:ext cx="2982310" cy="2287722"/>
            </a:xfrm>
            <a:prstGeom prst="rect">
              <a:avLst/>
            </a:prstGeom>
            <a:solidFill>
              <a:srgbClr val="4CC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rIns="137160" bIns="182880" rtlCol="0" anchor="b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93BB06-81C1-D9E1-AB4E-295DD5AA088C}"/>
                </a:ext>
              </a:extLst>
            </p:cNvPr>
            <p:cNvSpPr txBox="1"/>
            <p:nvPr/>
          </p:nvSpPr>
          <p:spPr>
            <a:xfrm>
              <a:off x="1467390" y="4233637"/>
              <a:ext cx="29755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Shoppers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Arial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0429FB-4241-DEBE-2155-176E99B7B097}"/>
                </a:ext>
              </a:extLst>
            </p:cNvPr>
            <p:cNvSpPr txBox="1"/>
            <p:nvPr/>
          </p:nvSpPr>
          <p:spPr>
            <a:xfrm>
              <a:off x="1961908" y="4830284"/>
              <a:ext cx="21389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70%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4DE9BA4-4F4B-4C21-9E5E-31D7AA6C9A0B}"/>
              </a:ext>
            </a:extLst>
          </p:cNvPr>
          <p:cNvGrpSpPr/>
          <p:nvPr/>
        </p:nvGrpSpPr>
        <p:grpSpPr>
          <a:xfrm>
            <a:off x="7649408" y="1499506"/>
            <a:ext cx="3058508" cy="4665355"/>
            <a:chOff x="6880149" y="1499506"/>
            <a:chExt cx="3058508" cy="43086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7E0199-6A7E-48A4-8D7E-CD654A9A1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0149" y="1499506"/>
              <a:ext cx="3029934" cy="201995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201A71-E981-46B1-8263-637D84704720}"/>
                </a:ext>
              </a:extLst>
            </p:cNvPr>
            <p:cNvSpPr/>
            <p:nvPr/>
          </p:nvSpPr>
          <p:spPr>
            <a:xfrm>
              <a:off x="6956347" y="3520458"/>
              <a:ext cx="2982310" cy="2287722"/>
            </a:xfrm>
            <a:prstGeom prst="rect">
              <a:avLst/>
            </a:prstGeom>
            <a:solidFill>
              <a:srgbClr val="C13018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rIns="137160" bIns="182880" rtlCol="0" anchor="b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9F73338-19CC-42DE-84A3-74BAEAD91F10}"/>
                </a:ext>
              </a:extLst>
            </p:cNvPr>
            <p:cNvSpPr/>
            <p:nvPr/>
          </p:nvSpPr>
          <p:spPr>
            <a:xfrm>
              <a:off x="6880149" y="3429886"/>
              <a:ext cx="2982310" cy="2287722"/>
            </a:xfrm>
            <a:prstGeom prst="rect">
              <a:avLst/>
            </a:prstGeom>
            <a:solidFill>
              <a:srgbClr val="C1301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37160" rIns="137160" bIns="182880" rtlCol="0" anchor="b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utoShape 4" descr="Black female executive Stock Photos, Royalty Free Black female executive  Images | Depositphotos">
              <a:extLst>
                <a:ext uri="{FF2B5EF4-FFF2-40B4-BE49-F238E27FC236}">
                  <a16:creationId xmlns:a16="http://schemas.microsoft.com/office/drawing/2014/main" id="{135DB561-00E2-4B10-B420-3635EABD84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21826" y="2793262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714B90-B976-45FE-8D47-6ADC6B589C86}"/>
                </a:ext>
              </a:extLst>
            </p:cNvPr>
            <p:cNvSpPr txBox="1"/>
            <p:nvPr/>
          </p:nvSpPr>
          <p:spPr>
            <a:xfrm>
              <a:off x="7110072" y="4055618"/>
              <a:ext cx="24931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Retail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Businesses 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C35A46-DC92-4375-9E7B-51BE69B92A32}"/>
                </a:ext>
              </a:extLst>
            </p:cNvPr>
            <p:cNvSpPr txBox="1"/>
            <p:nvPr/>
          </p:nvSpPr>
          <p:spPr>
            <a:xfrm>
              <a:off x="7252020" y="4918272"/>
              <a:ext cx="23909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/>
                  <a:sym typeface="Arial"/>
                </a:rPr>
                <a:t>0%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A9B2EF8-5570-48E3-BFC9-32FBC57B1C9C}"/>
              </a:ext>
            </a:extLst>
          </p:cNvPr>
          <p:cNvSpPr txBox="1"/>
          <p:nvPr/>
        </p:nvSpPr>
        <p:spPr>
          <a:xfrm>
            <a:off x="1359876" y="429473"/>
            <a:ext cx="9279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Nigeria AI Adoption Leader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33449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6714353-EC37-52A9-AE77-68CCDBE8E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BC7A4E-D4C9-C37A-250C-346B64971F62}"/>
              </a:ext>
            </a:extLst>
          </p:cNvPr>
          <p:cNvSpPr/>
          <p:nvPr/>
        </p:nvSpPr>
        <p:spPr>
          <a:xfrm>
            <a:off x="-43642" y="-1282"/>
            <a:ext cx="12235641" cy="6858000"/>
          </a:xfrm>
          <a:prstGeom prst="rect">
            <a:avLst/>
          </a:prstGeom>
          <a:solidFill>
            <a:srgbClr val="002060">
              <a:alpha val="8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63AB2F-20E0-4AE1-C5E8-B5F60BCB5D0A}"/>
              </a:ext>
            </a:extLst>
          </p:cNvPr>
          <p:cNvSpPr txBox="1">
            <a:spLocks/>
          </p:cNvSpPr>
          <p:nvPr/>
        </p:nvSpPr>
        <p:spPr>
          <a:xfrm>
            <a:off x="817550" y="651005"/>
            <a:ext cx="10580323" cy="72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erriweather"/>
              <a:buNone/>
              <a:defRPr sz="40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AI’s  Unique Selling Propositions  </a:t>
            </a:r>
          </a:p>
        </p:txBody>
      </p:sp>
      <p:pic>
        <p:nvPicPr>
          <p:cNvPr id="24" name="Picture 23" descr="A person and person standing next to a shopping cart&#10;&#10;Description automatically generated">
            <a:extLst>
              <a:ext uri="{FF2B5EF4-FFF2-40B4-BE49-F238E27FC236}">
                <a16:creationId xmlns:a16="http://schemas.microsoft.com/office/drawing/2014/main" id="{757AC31A-25B7-8412-DBB3-196F8D8F27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0356" y="3095186"/>
            <a:ext cx="2981199" cy="2017435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  <a:solidFill>
            <a:srgbClr val="0070C0"/>
          </a:solidFill>
        </p:spPr>
      </p:pic>
      <p:sp>
        <p:nvSpPr>
          <p:cNvPr id="25" name="Google Shape;722;p22">
            <a:extLst>
              <a:ext uri="{FF2B5EF4-FFF2-40B4-BE49-F238E27FC236}">
                <a16:creationId xmlns:a16="http://schemas.microsoft.com/office/drawing/2014/main" id="{527DF6E1-46D6-35EE-75C8-930BFBB97803}"/>
              </a:ext>
            </a:extLst>
          </p:cNvPr>
          <p:cNvSpPr txBox="1"/>
          <p:nvPr/>
        </p:nvSpPr>
        <p:spPr>
          <a:xfrm>
            <a:off x="8318645" y="5341220"/>
            <a:ext cx="2413218" cy="907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Social Commerce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" name="Google Shape;754;p22">
            <a:extLst>
              <a:ext uri="{FF2B5EF4-FFF2-40B4-BE49-F238E27FC236}">
                <a16:creationId xmlns:a16="http://schemas.microsoft.com/office/drawing/2014/main" id="{92352F35-E119-51F6-0235-466D372FB0FE}"/>
              </a:ext>
            </a:extLst>
          </p:cNvPr>
          <p:cNvGrpSpPr/>
          <p:nvPr/>
        </p:nvGrpSpPr>
        <p:grpSpPr>
          <a:xfrm>
            <a:off x="4184640" y="2649804"/>
            <a:ext cx="3175020" cy="2887011"/>
            <a:chOff x="3376815" y="1734747"/>
            <a:chExt cx="2381265" cy="2165258"/>
          </a:xfrm>
          <a:solidFill>
            <a:srgbClr val="002060"/>
          </a:solidFill>
        </p:grpSpPr>
        <p:sp>
          <p:nvSpPr>
            <p:cNvPr id="30" name="Google Shape;755;p22">
              <a:extLst>
                <a:ext uri="{FF2B5EF4-FFF2-40B4-BE49-F238E27FC236}">
                  <a16:creationId xmlns:a16="http://schemas.microsoft.com/office/drawing/2014/main" id="{0DB06114-B760-D8ED-DB6B-D62CBC5A75B2}"/>
                </a:ext>
              </a:extLst>
            </p:cNvPr>
            <p:cNvSpPr/>
            <p:nvPr/>
          </p:nvSpPr>
          <p:spPr>
            <a:xfrm>
              <a:off x="3479930" y="1734747"/>
              <a:ext cx="958505" cy="2151169"/>
            </a:xfrm>
            <a:custGeom>
              <a:avLst/>
              <a:gdLst/>
              <a:ahLst/>
              <a:cxnLst/>
              <a:rect l="l" t="t" r="r" b="b"/>
              <a:pathLst>
                <a:path w="12976" h="29122" fill="none" extrusionOk="0">
                  <a:moveTo>
                    <a:pt x="12976" y="29122"/>
                  </a:moveTo>
                  <a:cubicBezTo>
                    <a:pt x="5673" y="28288"/>
                    <a:pt x="1" y="22087"/>
                    <a:pt x="1" y="14561"/>
                  </a:cubicBezTo>
                  <a:cubicBezTo>
                    <a:pt x="1" y="7035"/>
                    <a:pt x="5673" y="834"/>
                    <a:pt x="12976" y="0"/>
                  </a:cubicBezTo>
                </a:path>
              </a:pathLst>
            </a:custGeom>
            <a:grpFill/>
            <a:ln w="19050" cap="rnd" cmpd="sng">
              <a:solidFill>
                <a:srgbClr val="C6C6C6"/>
              </a:solidFill>
              <a:prstDash val="dot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756;p22">
              <a:extLst>
                <a:ext uri="{FF2B5EF4-FFF2-40B4-BE49-F238E27FC236}">
                  <a16:creationId xmlns:a16="http://schemas.microsoft.com/office/drawing/2014/main" id="{708452AA-14F3-6369-8163-3D9F3E070E3B}"/>
                </a:ext>
              </a:extLst>
            </p:cNvPr>
            <p:cNvSpPr/>
            <p:nvPr/>
          </p:nvSpPr>
          <p:spPr>
            <a:xfrm>
              <a:off x="4422691" y="3871418"/>
              <a:ext cx="30138" cy="28587"/>
            </a:xfrm>
            <a:custGeom>
              <a:avLst/>
              <a:gdLst/>
              <a:ahLst/>
              <a:cxnLst/>
              <a:rect l="l" t="t" r="r" b="b"/>
              <a:pathLst>
                <a:path w="408" h="387" extrusionOk="0">
                  <a:moveTo>
                    <a:pt x="203" y="1"/>
                  </a:moveTo>
                  <a:cubicBezTo>
                    <a:pt x="106" y="1"/>
                    <a:pt x="23" y="73"/>
                    <a:pt x="11" y="171"/>
                  </a:cubicBezTo>
                  <a:cubicBezTo>
                    <a:pt x="0" y="278"/>
                    <a:pt x="76" y="374"/>
                    <a:pt x="182" y="385"/>
                  </a:cubicBezTo>
                  <a:cubicBezTo>
                    <a:pt x="189" y="386"/>
                    <a:pt x="197" y="386"/>
                    <a:pt x="204" y="386"/>
                  </a:cubicBezTo>
                  <a:cubicBezTo>
                    <a:pt x="301" y="386"/>
                    <a:pt x="384" y="314"/>
                    <a:pt x="396" y="216"/>
                  </a:cubicBezTo>
                  <a:cubicBezTo>
                    <a:pt x="408" y="110"/>
                    <a:pt x="332" y="14"/>
                    <a:pt x="225" y="2"/>
                  </a:cubicBezTo>
                  <a:cubicBezTo>
                    <a:pt x="217" y="1"/>
                    <a:pt x="210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757;p22">
              <a:extLst>
                <a:ext uri="{FF2B5EF4-FFF2-40B4-BE49-F238E27FC236}">
                  <a16:creationId xmlns:a16="http://schemas.microsoft.com/office/drawing/2014/main" id="{E96EC337-0946-7E2F-4F05-7F7F49CC6A08}"/>
                </a:ext>
              </a:extLst>
            </p:cNvPr>
            <p:cNvSpPr/>
            <p:nvPr/>
          </p:nvSpPr>
          <p:spPr>
            <a:xfrm>
              <a:off x="4700357" y="1734747"/>
              <a:ext cx="958505" cy="2151169"/>
            </a:xfrm>
            <a:custGeom>
              <a:avLst/>
              <a:gdLst/>
              <a:ahLst/>
              <a:cxnLst/>
              <a:rect l="l" t="t" r="r" b="b"/>
              <a:pathLst>
                <a:path w="12976" h="29122" fill="none" extrusionOk="0">
                  <a:moveTo>
                    <a:pt x="1" y="29122"/>
                  </a:moveTo>
                  <a:cubicBezTo>
                    <a:pt x="7303" y="28288"/>
                    <a:pt x="12975" y="22087"/>
                    <a:pt x="12975" y="14561"/>
                  </a:cubicBezTo>
                  <a:cubicBezTo>
                    <a:pt x="12975" y="7035"/>
                    <a:pt x="7303" y="834"/>
                    <a:pt x="1" y="0"/>
                  </a:cubicBezTo>
                </a:path>
              </a:pathLst>
            </a:custGeom>
            <a:grpFill/>
            <a:ln w="19050" cap="rnd" cmpd="sng">
              <a:solidFill>
                <a:srgbClr val="C6C6C6"/>
              </a:solidFill>
              <a:prstDash val="dot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758;p22">
              <a:extLst>
                <a:ext uri="{FF2B5EF4-FFF2-40B4-BE49-F238E27FC236}">
                  <a16:creationId xmlns:a16="http://schemas.microsoft.com/office/drawing/2014/main" id="{CCB68644-8AC3-9B6E-CCFB-B0F2939209B6}"/>
                </a:ext>
              </a:extLst>
            </p:cNvPr>
            <p:cNvSpPr/>
            <p:nvPr/>
          </p:nvSpPr>
          <p:spPr>
            <a:xfrm>
              <a:off x="4686026" y="3871418"/>
              <a:ext cx="30212" cy="28587"/>
            </a:xfrm>
            <a:custGeom>
              <a:avLst/>
              <a:gdLst/>
              <a:ahLst/>
              <a:cxnLst/>
              <a:rect l="l" t="t" r="r" b="b"/>
              <a:pathLst>
                <a:path w="409" h="387" extrusionOk="0">
                  <a:moveTo>
                    <a:pt x="205" y="1"/>
                  </a:moveTo>
                  <a:cubicBezTo>
                    <a:pt x="197" y="1"/>
                    <a:pt x="190" y="1"/>
                    <a:pt x="182" y="2"/>
                  </a:cubicBezTo>
                  <a:cubicBezTo>
                    <a:pt x="77" y="14"/>
                    <a:pt x="1" y="110"/>
                    <a:pt x="13" y="216"/>
                  </a:cubicBezTo>
                  <a:cubicBezTo>
                    <a:pt x="23" y="314"/>
                    <a:pt x="106" y="386"/>
                    <a:pt x="204" y="386"/>
                  </a:cubicBezTo>
                  <a:cubicBezTo>
                    <a:pt x="211" y="386"/>
                    <a:pt x="219" y="386"/>
                    <a:pt x="227" y="385"/>
                  </a:cubicBezTo>
                  <a:cubicBezTo>
                    <a:pt x="332" y="374"/>
                    <a:pt x="408" y="278"/>
                    <a:pt x="396" y="171"/>
                  </a:cubicBezTo>
                  <a:cubicBezTo>
                    <a:pt x="385" y="73"/>
                    <a:pt x="301" y="1"/>
                    <a:pt x="2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759;p22">
              <a:extLst>
                <a:ext uri="{FF2B5EF4-FFF2-40B4-BE49-F238E27FC236}">
                  <a16:creationId xmlns:a16="http://schemas.microsoft.com/office/drawing/2014/main" id="{CC042C3A-FD76-6F6A-CD93-574277DC2B72}"/>
                </a:ext>
              </a:extLst>
            </p:cNvPr>
            <p:cNvSpPr/>
            <p:nvPr/>
          </p:nvSpPr>
          <p:spPr>
            <a:xfrm>
              <a:off x="3619981" y="1854042"/>
              <a:ext cx="913593" cy="913593"/>
            </a:xfrm>
            <a:custGeom>
              <a:avLst/>
              <a:gdLst/>
              <a:ahLst/>
              <a:cxnLst/>
              <a:rect l="l" t="t" r="r" b="b"/>
              <a:pathLst>
                <a:path w="12368" h="12368" extrusionOk="0">
                  <a:moveTo>
                    <a:pt x="12368" y="0"/>
                  </a:moveTo>
                  <a:cubicBezTo>
                    <a:pt x="5670" y="294"/>
                    <a:pt x="294" y="5670"/>
                    <a:pt x="0" y="12368"/>
                  </a:cubicBezTo>
                  <a:lnTo>
                    <a:pt x="1707" y="12368"/>
                  </a:lnTo>
                  <a:cubicBezTo>
                    <a:pt x="1998" y="6613"/>
                    <a:pt x="6613" y="1998"/>
                    <a:pt x="12368" y="1707"/>
                  </a:cubicBezTo>
                  <a:lnTo>
                    <a:pt x="1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760;p22">
              <a:extLst>
                <a:ext uri="{FF2B5EF4-FFF2-40B4-BE49-F238E27FC236}">
                  <a16:creationId xmlns:a16="http://schemas.microsoft.com/office/drawing/2014/main" id="{BD4D78C9-F82E-3FF4-7646-18305543E197}"/>
                </a:ext>
              </a:extLst>
            </p:cNvPr>
            <p:cNvSpPr/>
            <p:nvPr/>
          </p:nvSpPr>
          <p:spPr>
            <a:xfrm>
              <a:off x="4631070" y="1854633"/>
              <a:ext cx="901553" cy="913002"/>
            </a:xfrm>
            <a:custGeom>
              <a:avLst/>
              <a:gdLst/>
              <a:ahLst/>
              <a:cxnLst/>
              <a:rect l="l" t="t" r="r" b="b"/>
              <a:pathLst>
                <a:path w="12205" h="12360" extrusionOk="0">
                  <a:moveTo>
                    <a:pt x="1" y="0"/>
                  </a:moveTo>
                  <a:lnTo>
                    <a:pt x="1" y="1712"/>
                  </a:lnTo>
                  <a:cubicBezTo>
                    <a:pt x="5678" y="2082"/>
                    <a:pt x="10208" y="6661"/>
                    <a:pt x="10497" y="12360"/>
                  </a:cubicBezTo>
                  <a:lnTo>
                    <a:pt x="12204" y="12360"/>
                  </a:lnTo>
                  <a:cubicBezTo>
                    <a:pt x="11912" y="5718"/>
                    <a:pt x="6622" y="374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761;p22">
              <a:extLst>
                <a:ext uri="{FF2B5EF4-FFF2-40B4-BE49-F238E27FC236}">
                  <a16:creationId xmlns:a16="http://schemas.microsoft.com/office/drawing/2014/main" id="{75A8A1D7-3233-1EFD-9209-13EA7AA5CBAA}"/>
                </a:ext>
              </a:extLst>
            </p:cNvPr>
            <p:cNvSpPr/>
            <p:nvPr/>
          </p:nvSpPr>
          <p:spPr>
            <a:xfrm>
              <a:off x="4631070" y="2865131"/>
              <a:ext cx="900888" cy="900888"/>
            </a:xfrm>
            <a:custGeom>
              <a:avLst/>
              <a:gdLst/>
              <a:ahLst/>
              <a:cxnLst/>
              <a:rect l="l" t="t" r="r" b="b"/>
              <a:pathLst>
                <a:path w="12196" h="12196" extrusionOk="0">
                  <a:moveTo>
                    <a:pt x="10485" y="1"/>
                  </a:moveTo>
                  <a:cubicBezTo>
                    <a:pt x="10117" y="5624"/>
                    <a:pt x="5624" y="10118"/>
                    <a:pt x="1" y="10485"/>
                  </a:cubicBezTo>
                  <a:lnTo>
                    <a:pt x="1" y="12196"/>
                  </a:lnTo>
                  <a:cubicBezTo>
                    <a:pt x="6567" y="11825"/>
                    <a:pt x="11825" y="6567"/>
                    <a:pt x="1219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762;p22">
              <a:extLst>
                <a:ext uri="{FF2B5EF4-FFF2-40B4-BE49-F238E27FC236}">
                  <a16:creationId xmlns:a16="http://schemas.microsoft.com/office/drawing/2014/main" id="{433D4E98-E306-6030-982E-86362F9E2A59}"/>
                </a:ext>
              </a:extLst>
            </p:cNvPr>
            <p:cNvSpPr/>
            <p:nvPr/>
          </p:nvSpPr>
          <p:spPr>
            <a:xfrm>
              <a:off x="3620572" y="2865131"/>
              <a:ext cx="913002" cy="901553"/>
            </a:xfrm>
            <a:custGeom>
              <a:avLst/>
              <a:gdLst/>
              <a:ahLst/>
              <a:cxnLst/>
              <a:rect l="l" t="t" r="r" b="b"/>
              <a:pathLst>
                <a:path w="12360" h="12205" extrusionOk="0">
                  <a:moveTo>
                    <a:pt x="0" y="1"/>
                  </a:moveTo>
                  <a:cubicBezTo>
                    <a:pt x="374" y="6622"/>
                    <a:pt x="5717" y="11912"/>
                    <a:pt x="12360" y="12204"/>
                  </a:cubicBezTo>
                  <a:lnTo>
                    <a:pt x="12360" y="10497"/>
                  </a:lnTo>
                  <a:cubicBezTo>
                    <a:pt x="6661" y="10208"/>
                    <a:pt x="2082" y="5678"/>
                    <a:pt x="17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763;p22">
              <a:extLst>
                <a:ext uri="{FF2B5EF4-FFF2-40B4-BE49-F238E27FC236}">
                  <a16:creationId xmlns:a16="http://schemas.microsoft.com/office/drawing/2014/main" id="{E21B377A-27BF-904F-CB22-3B5D6BE84936}"/>
                </a:ext>
              </a:extLst>
            </p:cNvPr>
            <p:cNvSpPr/>
            <p:nvPr/>
          </p:nvSpPr>
          <p:spPr>
            <a:xfrm>
              <a:off x="3679222" y="1913357"/>
              <a:ext cx="1794020" cy="1793946"/>
            </a:xfrm>
            <a:custGeom>
              <a:avLst/>
              <a:gdLst/>
              <a:ahLst/>
              <a:cxnLst/>
              <a:rect l="l" t="t" r="r" b="b"/>
              <a:pathLst>
                <a:path w="24287" h="24286" fill="none" extrusionOk="0">
                  <a:moveTo>
                    <a:pt x="24287" y="12143"/>
                  </a:moveTo>
                  <a:cubicBezTo>
                    <a:pt x="24287" y="18850"/>
                    <a:pt x="18851" y="24286"/>
                    <a:pt x="12144" y="24286"/>
                  </a:cubicBezTo>
                  <a:cubicBezTo>
                    <a:pt x="5437" y="24286"/>
                    <a:pt x="0" y="18850"/>
                    <a:pt x="0" y="12143"/>
                  </a:cubicBezTo>
                  <a:cubicBezTo>
                    <a:pt x="0" y="5436"/>
                    <a:pt x="5437" y="0"/>
                    <a:pt x="12144" y="0"/>
                  </a:cubicBezTo>
                  <a:cubicBezTo>
                    <a:pt x="18851" y="0"/>
                    <a:pt x="24287" y="5436"/>
                    <a:pt x="24287" y="12143"/>
                  </a:cubicBezTo>
                  <a:close/>
                </a:path>
              </a:pathLst>
            </a:custGeom>
            <a:solidFill>
              <a:srgbClr val="002060"/>
            </a:solidFill>
            <a:ln w="3100" cap="flat" cmpd="sng">
              <a:solidFill>
                <a:srgbClr val="002060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764;p22">
              <a:extLst>
                <a:ext uri="{FF2B5EF4-FFF2-40B4-BE49-F238E27FC236}">
                  <a16:creationId xmlns:a16="http://schemas.microsoft.com/office/drawing/2014/main" id="{A9A5767D-F5EC-F91D-0948-72AE3E3ED10B}"/>
                </a:ext>
              </a:extLst>
            </p:cNvPr>
            <p:cNvSpPr/>
            <p:nvPr/>
          </p:nvSpPr>
          <p:spPr>
            <a:xfrm>
              <a:off x="4964135" y="3694434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1" y="0"/>
                  </a:moveTo>
                  <a:cubicBezTo>
                    <a:pt x="520" y="0"/>
                    <a:pt x="0" y="519"/>
                    <a:pt x="0" y="1160"/>
                  </a:cubicBezTo>
                  <a:cubicBezTo>
                    <a:pt x="0" y="1801"/>
                    <a:pt x="520" y="2321"/>
                    <a:pt x="1161" y="2321"/>
                  </a:cubicBezTo>
                  <a:cubicBezTo>
                    <a:pt x="1802" y="2321"/>
                    <a:pt x="2321" y="1801"/>
                    <a:pt x="2321" y="1160"/>
                  </a:cubicBezTo>
                  <a:cubicBezTo>
                    <a:pt x="2321" y="519"/>
                    <a:pt x="1802" y="0"/>
                    <a:pt x="11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765;p22">
              <a:extLst>
                <a:ext uri="{FF2B5EF4-FFF2-40B4-BE49-F238E27FC236}">
                  <a16:creationId xmlns:a16="http://schemas.microsoft.com/office/drawing/2014/main" id="{60604542-BB71-0886-F870-D4F3EF9F45B2}"/>
                </a:ext>
              </a:extLst>
            </p:cNvPr>
            <p:cNvSpPr/>
            <p:nvPr/>
          </p:nvSpPr>
          <p:spPr>
            <a:xfrm>
              <a:off x="5586634" y="2681911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0" y="0"/>
                  </a:moveTo>
                  <a:cubicBezTo>
                    <a:pt x="519" y="0"/>
                    <a:pt x="0" y="519"/>
                    <a:pt x="0" y="1160"/>
                  </a:cubicBezTo>
                  <a:cubicBezTo>
                    <a:pt x="0" y="1801"/>
                    <a:pt x="519" y="2321"/>
                    <a:pt x="1160" y="2321"/>
                  </a:cubicBezTo>
                  <a:cubicBezTo>
                    <a:pt x="1801" y="2321"/>
                    <a:pt x="2321" y="1801"/>
                    <a:pt x="2321" y="1160"/>
                  </a:cubicBezTo>
                  <a:cubicBezTo>
                    <a:pt x="2321" y="519"/>
                    <a:pt x="1801" y="0"/>
                    <a:pt x="1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66;p22">
              <a:extLst>
                <a:ext uri="{FF2B5EF4-FFF2-40B4-BE49-F238E27FC236}">
                  <a16:creationId xmlns:a16="http://schemas.microsoft.com/office/drawing/2014/main" id="{A0A718A1-2A92-7717-B287-EF1C9099C8BB}"/>
                </a:ext>
              </a:extLst>
            </p:cNvPr>
            <p:cNvSpPr/>
            <p:nvPr/>
          </p:nvSpPr>
          <p:spPr>
            <a:xfrm>
              <a:off x="4964135" y="1754765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1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801"/>
                    <a:pt x="520" y="2321"/>
                    <a:pt x="1161" y="2321"/>
                  </a:cubicBezTo>
                  <a:cubicBezTo>
                    <a:pt x="1802" y="2321"/>
                    <a:pt x="2321" y="1801"/>
                    <a:pt x="2321" y="1160"/>
                  </a:cubicBezTo>
                  <a:cubicBezTo>
                    <a:pt x="2321" y="520"/>
                    <a:pt x="1802" y="0"/>
                    <a:pt x="11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768;p22">
              <a:extLst>
                <a:ext uri="{FF2B5EF4-FFF2-40B4-BE49-F238E27FC236}">
                  <a16:creationId xmlns:a16="http://schemas.microsoft.com/office/drawing/2014/main" id="{CB5CCC4B-3E71-4871-C8F9-E056391968BE}"/>
                </a:ext>
              </a:extLst>
            </p:cNvPr>
            <p:cNvSpPr/>
            <p:nvPr/>
          </p:nvSpPr>
          <p:spPr>
            <a:xfrm>
              <a:off x="4008003" y="3694434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0" y="0"/>
                  </a:moveTo>
                  <a:cubicBezTo>
                    <a:pt x="519" y="0"/>
                    <a:pt x="0" y="519"/>
                    <a:pt x="0" y="1160"/>
                  </a:cubicBezTo>
                  <a:cubicBezTo>
                    <a:pt x="0" y="1801"/>
                    <a:pt x="519" y="2321"/>
                    <a:pt x="1160" y="2321"/>
                  </a:cubicBezTo>
                  <a:cubicBezTo>
                    <a:pt x="1801" y="2321"/>
                    <a:pt x="2321" y="1801"/>
                    <a:pt x="2321" y="1160"/>
                  </a:cubicBezTo>
                  <a:cubicBezTo>
                    <a:pt x="2321" y="519"/>
                    <a:pt x="1801" y="0"/>
                    <a:pt x="1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769;p22">
              <a:extLst>
                <a:ext uri="{FF2B5EF4-FFF2-40B4-BE49-F238E27FC236}">
                  <a16:creationId xmlns:a16="http://schemas.microsoft.com/office/drawing/2014/main" id="{A4036E0E-FC8D-3B37-BEC4-F81149583D8D}"/>
                </a:ext>
              </a:extLst>
            </p:cNvPr>
            <p:cNvSpPr/>
            <p:nvPr/>
          </p:nvSpPr>
          <p:spPr>
            <a:xfrm>
              <a:off x="3376815" y="2738288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1" y="0"/>
                  </a:moveTo>
                  <a:cubicBezTo>
                    <a:pt x="520" y="0"/>
                    <a:pt x="0" y="519"/>
                    <a:pt x="0" y="1160"/>
                  </a:cubicBezTo>
                  <a:cubicBezTo>
                    <a:pt x="0" y="1801"/>
                    <a:pt x="520" y="2321"/>
                    <a:pt x="1161" y="2321"/>
                  </a:cubicBezTo>
                  <a:cubicBezTo>
                    <a:pt x="1802" y="2321"/>
                    <a:pt x="2321" y="1801"/>
                    <a:pt x="2321" y="1160"/>
                  </a:cubicBezTo>
                  <a:cubicBezTo>
                    <a:pt x="2321" y="519"/>
                    <a:pt x="1802" y="0"/>
                    <a:pt x="11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770;p22">
              <a:extLst>
                <a:ext uri="{FF2B5EF4-FFF2-40B4-BE49-F238E27FC236}">
                  <a16:creationId xmlns:a16="http://schemas.microsoft.com/office/drawing/2014/main" id="{0AD1680C-2B40-12FE-C71C-BED0E52D8FB9}"/>
                </a:ext>
              </a:extLst>
            </p:cNvPr>
            <p:cNvSpPr/>
            <p:nvPr/>
          </p:nvSpPr>
          <p:spPr>
            <a:xfrm>
              <a:off x="4008003" y="1754765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0" y="0"/>
                  </a:moveTo>
                  <a:cubicBezTo>
                    <a:pt x="519" y="0"/>
                    <a:pt x="0" y="520"/>
                    <a:pt x="0" y="1160"/>
                  </a:cubicBezTo>
                  <a:cubicBezTo>
                    <a:pt x="0" y="1801"/>
                    <a:pt x="519" y="2321"/>
                    <a:pt x="1160" y="2321"/>
                  </a:cubicBezTo>
                  <a:cubicBezTo>
                    <a:pt x="1801" y="2321"/>
                    <a:pt x="2321" y="1801"/>
                    <a:pt x="2321" y="1160"/>
                  </a:cubicBezTo>
                  <a:cubicBezTo>
                    <a:pt x="2321" y="520"/>
                    <a:pt x="1801" y="0"/>
                    <a:pt x="1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1" name="Google Shape;720;p22">
            <a:extLst>
              <a:ext uri="{FF2B5EF4-FFF2-40B4-BE49-F238E27FC236}">
                <a16:creationId xmlns:a16="http://schemas.microsoft.com/office/drawing/2014/main" id="{D99C18F5-A303-2340-7876-D7C52B124D78}"/>
              </a:ext>
            </a:extLst>
          </p:cNvPr>
          <p:cNvSpPr/>
          <p:nvPr/>
        </p:nvSpPr>
        <p:spPr>
          <a:xfrm flipH="1">
            <a:off x="7548530" y="5341311"/>
            <a:ext cx="3981888" cy="9041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2" name="Google Shape;721;p22">
            <a:extLst>
              <a:ext uri="{FF2B5EF4-FFF2-40B4-BE49-F238E27FC236}">
                <a16:creationId xmlns:a16="http://schemas.microsoft.com/office/drawing/2014/main" id="{9BBC6A6C-F040-4126-8A54-62D531863D68}"/>
              </a:ext>
            </a:extLst>
          </p:cNvPr>
          <p:cNvSpPr/>
          <p:nvPr/>
        </p:nvSpPr>
        <p:spPr>
          <a:xfrm>
            <a:off x="7003343" y="5225161"/>
            <a:ext cx="1149131" cy="1151744"/>
          </a:xfrm>
          <a:custGeom>
            <a:avLst/>
            <a:gdLst/>
            <a:ahLst/>
            <a:cxnLst/>
            <a:rect l="l" t="t" r="r" b="b"/>
            <a:pathLst>
              <a:path w="6557" h="6558" extrusionOk="0">
                <a:moveTo>
                  <a:pt x="3279" y="1"/>
                </a:moveTo>
                <a:cubicBezTo>
                  <a:pt x="1469" y="1"/>
                  <a:pt x="1" y="1469"/>
                  <a:pt x="1" y="3280"/>
                </a:cubicBezTo>
                <a:cubicBezTo>
                  <a:pt x="1" y="5090"/>
                  <a:pt x="1469" y="6558"/>
                  <a:pt x="3279" y="6558"/>
                </a:cubicBezTo>
                <a:cubicBezTo>
                  <a:pt x="5089" y="6558"/>
                  <a:pt x="6557" y="5090"/>
                  <a:pt x="6557" y="3280"/>
                </a:cubicBezTo>
                <a:cubicBezTo>
                  <a:pt x="6557" y="1469"/>
                  <a:pt x="5089" y="1"/>
                  <a:pt x="3279" y="1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720;p22">
            <a:extLst>
              <a:ext uri="{FF2B5EF4-FFF2-40B4-BE49-F238E27FC236}">
                <a16:creationId xmlns:a16="http://schemas.microsoft.com/office/drawing/2014/main" id="{636AD2E0-D170-2F79-40E4-C41C5EEA02DC}"/>
              </a:ext>
            </a:extLst>
          </p:cNvPr>
          <p:cNvSpPr/>
          <p:nvPr/>
        </p:nvSpPr>
        <p:spPr>
          <a:xfrm flipH="1">
            <a:off x="7425490" y="1925806"/>
            <a:ext cx="3981888" cy="90419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721;p22">
            <a:extLst>
              <a:ext uri="{FF2B5EF4-FFF2-40B4-BE49-F238E27FC236}">
                <a16:creationId xmlns:a16="http://schemas.microsoft.com/office/drawing/2014/main" id="{3CE26315-01AB-DC11-BEFE-C0757BDEC502}"/>
              </a:ext>
            </a:extLst>
          </p:cNvPr>
          <p:cNvSpPr/>
          <p:nvPr/>
        </p:nvSpPr>
        <p:spPr>
          <a:xfrm>
            <a:off x="6880305" y="1809656"/>
            <a:ext cx="1149131" cy="1151744"/>
          </a:xfrm>
          <a:custGeom>
            <a:avLst/>
            <a:gdLst/>
            <a:ahLst/>
            <a:cxnLst/>
            <a:rect l="l" t="t" r="r" b="b"/>
            <a:pathLst>
              <a:path w="6557" h="6558" extrusionOk="0">
                <a:moveTo>
                  <a:pt x="3279" y="1"/>
                </a:moveTo>
                <a:cubicBezTo>
                  <a:pt x="1469" y="1"/>
                  <a:pt x="1" y="1469"/>
                  <a:pt x="1" y="3280"/>
                </a:cubicBezTo>
                <a:cubicBezTo>
                  <a:pt x="1" y="5090"/>
                  <a:pt x="1469" y="6558"/>
                  <a:pt x="3279" y="6558"/>
                </a:cubicBezTo>
                <a:cubicBezTo>
                  <a:pt x="5089" y="6558"/>
                  <a:pt x="6557" y="5090"/>
                  <a:pt x="6557" y="3280"/>
                </a:cubicBezTo>
                <a:cubicBezTo>
                  <a:pt x="6557" y="1469"/>
                  <a:pt x="5089" y="1"/>
                  <a:pt x="3279" y="1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722;p22">
            <a:extLst>
              <a:ext uri="{FF2B5EF4-FFF2-40B4-BE49-F238E27FC236}">
                <a16:creationId xmlns:a16="http://schemas.microsoft.com/office/drawing/2014/main" id="{F4D7C1A1-5F9E-F5AE-0FD9-E65F215ACDE5}"/>
              </a:ext>
            </a:extLst>
          </p:cNvPr>
          <p:cNvSpPr txBox="1"/>
          <p:nvPr/>
        </p:nvSpPr>
        <p:spPr>
          <a:xfrm>
            <a:off x="7980179" y="2037579"/>
            <a:ext cx="3114664" cy="78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Best 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Negotiation Coach</a:t>
            </a:r>
          </a:p>
        </p:txBody>
      </p: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D11019BE-2199-F9BC-032D-F8ED6157C020}"/>
              </a:ext>
            </a:extLst>
          </p:cNvPr>
          <p:cNvGrpSpPr/>
          <p:nvPr/>
        </p:nvGrpSpPr>
        <p:grpSpPr>
          <a:xfrm flipH="1">
            <a:off x="532870" y="1809656"/>
            <a:ext cx="3955769" cy="1151744"/>
            <a:chOff x="1204978" y="1089931"/>
            <a:chExt cx="3955769" cy="1151744"/>
          </a:xfrm>
        </p:grpSpPr>
        <p:sp>
          <p:nvSpPr>
            <p:cNvPr id="2054" name="Google Shape;720;p22">
              <a:extLst>
                <a:ext uri="{FF2B5EF4-FFF2-40B4-BE49-F238E27FC236}">
                  <a16:creationId xmlns:a16="http://schemas.microsoft.com/office/drawing/2014/main" id="{72BB1462-7796-3B1C-8667-9202B4079018}"/>
                </a:ext>
              </a:extLst>
            </p:cNvPr>
            <p:cNvSpPr/>
            <p:nvPr/>
          </p:nvSpPr>
          <p:spPr>
            <a:xfrm flipH="1">
              <a:off x="1750165" y="1206081"/>
              <a:ext cx="3410582" cy="9041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6" name="Google Shape;721;p22">
              <a:extLst>
                <a:ext uri="{FF2B5EF4-FFF2-40B4-BE49-F238E27FC236}">
                  <a16:creationId xmlns:a16="http://schemas.microsoft.com/office/drawing/2014/main" id="{08E8E5E7-5FE1-D896-5E82-4094F1076D7D}"/>
                </a:ext>
              </a:extLst>
            </p:cNvPr>
            <p:cNvSpPr/>
            <p:nvPr/>
          </p:nvSpPr>
          <p:spPr>
            <a:xfrm>
              <a:off x="1204978" y="1089931"/>
              <a:ext cx="1149131" cy="1151744"/>
            </a:xfrm>
            <a:custGeom>
              <a:avLst/>
              <a:gdLst/>
              <a:ahLst/>
              <a:cxnLst/>
              <a:rect l="l" t="t" r="r" b="b"/>
              <a:pathLst>
                <a:path w="6557" h="6558" extrusionOk="0">
                  <a:moveTo>
                    <a:pt x="3279" y="1"/>
                  </a:moveTo>
                  <a:cubicBezTo>
                    <a:pt x="1469" y="1"/>
                    <a:pt x="1" y="1469"/>
                    <a:pt x="1" y="3280"/>
                  </a:cubicBezTo>
                  <a:cubicBezTo>
                    <a:pt x="1" y="5090"/>
                    <a:pt x="1469" y="6558"/>
                    <a:pt x="3279" y="6558"/>
                  </a:cubicBezTo>
                  <a:cubicBezTo>
                    <a:pt x="5089" y="6558"/>
                    <a:pt x="6557" y="5090"/>
                    <a:pt x="6557" y="3280"/>
                  </a:cubicBezTo>
                  <a:cubicBezTo>
                    <a:pt x="6557" y="1469"/>
                    <a:pt x="5089" y="1"/>
                    <a:pt x="3279" y="1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7" name="Google Shape;722;p22">
              <a:extLst>
                <a:ext uri="{FF2B5EF4-FFF2-40B4-BE49-F238E27FC236}">
                  <a16:creationId xmlns:a16="http://schemas.microsoft.com/office/drawing/2014/main" id="{3772FB51-51DB-09D6-8F51-487D09E7354E}"/>
                </a:ext>
              </a:extLst>
            </p:cNvPr>
            <p:cNvSpPr txBox="1"/>
            <p:nvPr/>
          </p:nvSpPr>
          <p:spPr>
            <a:xfrm>
              <a:off x="2520281" y="1205990"/>
              <a:ext cx="2388715" cy="907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/>
                  <a:sym typeface="Roboto"/>
                </a:rPr>
                <a:t>Bes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Roboto"/>
                  <a:sym typeface="Roboto"/>
                </a:rPr>
                <a:t>t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Roboto"/>
                  <a:sym typeface="Roboto"/>
                </a:rPr>
                <a:t> Price Comparator</a:t>
              </a:r>
            </a:p>
          </p:txBody>
        </p:sp>
        <p:grpSp>
          <p:nvGrpSpPr>
            <p:cNvPr id="2058" name="Google Shape;194;p16">
              <a:extLst>
                <a:ext uri="{FF2B5EF4-FFF2-40B4-BE49-F238E27FC236}">
                  <a16:creationId xmlns:a16="http://schemas.microsoft.com/office/drawing/2014/main" id="{FB17F3F8-AE56-8269-0892-B9194E72AA05}"/>
                </a:ext>
              </a:extLst>
            </p:cNvPr>
            <p:cNvGrpSpPr/>
            <p:nvPr/>
          </p:nvGrpSpPr>
          <p:grpSpPr>
            <a:xfrm>
              <a:off x="1697023" y="1570205"/>
              <a:ext cx="188159" cy="195486"/>
              <a:chOff x="2994866" y="1653484"/>
              <a:chExt cx="70888" cy="70888"/>
            </a:xfrm>
            <a:solidFill>
              <a:srgbClr val="002060"/>
            </a:solidFill>
          </p:grpSpPr>
          <p:sp>
            <p:nvSpPr>
              <p:cNvPr id="2059" name="Google Shape;195;p16">
                <a:extLst>
                  <a:ext uri="{FF2B5EF4-FFF2-40B4-BE49-F238E27FC236}">
                    <a16:creationId xmlns:a16="http://schemas.microsoft.com/office/drawing/2014/main" id="{2E47DC22-8D0E-C63C-A9B9-7DEF8209B81D}"/>
                  </a:ext>
                </a:extLst>
              </p:cNvPr>
              <p:cNvSpPr/>
              <p:nvPr/>
            </p:nvSpPr>
            <p:spPr>
              <a:xfrm>
                <a:off x="3058675" y="1653484"/>
                <a:ext cx="7079" cy="7179"/>
              </a:xfrm>
              <a:custGeom>
                <a:avLst/>
                <a:gdLst/>
                <a:ahLst/>
                <a:cxnLst/>
                <a:rect l="l" t="t" r="r" b="b"/>
                <a:pathLst>
                  <a:path w="71" h="72" extrusionOk="0">
                    <a:moveTo>
                      <a:pt x="35" y="1"/>
                    </a:moveTo>
                    <a:cubicBezTo>
                      <a:pt x="16" y="1"/>
                      <a:pt x="0" y="16"/>
                      <a:pt x="0" y="35"/>
                    </a:cubicBezTo>
                    <a:cubicBezTo>
                      <a:pt x="0" y="56"/>
                      <a:pt x="16" y="71"/>
                      <a:pt x="35" y="71"/>
                    </a:cubicBezTo>
                    <a:cubicBezTo>
                      <a:pt x="54" y="71"/>
                      <a:pt x="70" y="56"/>
                      <a:pt x="70" y="35"/>
                    </a:cubicBezTo>
                    <a:cubicBezTo>
                      <a:pt x="70" y="16"/>
                      <a:pt x="54" y="1"/>
                      <a:pt x="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0" name="Google Shape;196;p16">
                <a:extLst>
                  <a:ext uri="{FF2B5EF4-FFF2-40B4-BE49-F238E27FC236}">
                    <a16:creationId xmlns:a16="http://schemas.microsoft.com/office/drawing/2014/main" id="{D350FF14-0B24-BFED-2A7F-FA71A3862C7B}"/>
                  </a:ext>
                </a:extLst>
              </p:cNvPr>
              <p:cNvSpPr/>
              <p:nvPr/>
            </p:nvSpPr>
            <p:spPr>
              <a:xfrm>
                <a:off x="2994866" y="1717193"/>
                <a:ext cx="7179" cy="7179"/>
              </a:xfrm>
              <a:custGeom>
                <a:avLst/>
                <a:gdLst/>
                <a:ahLst/>
                <a:cxnLst/>
                <a:rect l="l" t="t" r="r" b="b"/>
                <a:pathLst>
                  <a:path w="72" h="72" extrusionOk="0">
                    <a:moveTo>
                      <a:pt x="36" y="1"/>
                    </a:moveTo>
                    <a:cubicBezTo>
                      <a:pt x="16" y="1"/>
                      <a:pt x="0" y="16"/>
                      <a:pt x="0" y="36"/>
                    </a:cubicBezTo>
                    <a:cubicBezTo>
                      <a:pt x="0" y="56"/>
                      <a:pt x="16" y="71"/>
                      <a:pt x="36" y="71"/>
                    </a:cubicBezTo>
                    <a:cubicBezTo>
                      <a:pt x="55" y="71"/>
                      <a:pt x="71" y="56"/>
                      <a:pt x="71" y="36"/>
                    </a:cubicBezTo>
                    <a:cubicBezTo>
                      <a:pt x="71" y="16"/>
                      <a:pt x="55" y="1"/>
                      <a:pt x="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74" name="Group 2073">
            <a:extLst>
              <a:ext uri="{FF2B5EF4-FFF2-40B4-BE49-F238E27FC236}">
                <a16:creationId xmlns:a16="http://schemas.microsoft.com/office/drawing/2014/main" id="{801ECF8A-D139-C1F6-8C8C-C46936D9FBE9}"/>
              </a:ext>
            </a:extLst>
          </p:cNvPr>
          <p:cNvGrpSpPr/>
          <p:nvPr/>
        </p:nvGrpSpPr>
        <p:grpSpPr>
          <a:xfrm flipH="1">
            <a:off x="448507" y="5225161"/>
            <a:ext cx="4106803" cy="1151744"/>
            <a:chOff x="1204978" y="1089931"/>
            <a:chExt cx="4106803" cy="1151744"/>
          </a:xfrm>
        </p:grpSpPr>
        <p:sp>
          <p:nvSpPr>
            <p:cNvPr id="2075" name="Google Shape;720;p22">
              <a:extLst>
                <a:ext uri="{FF2B5EF4-FFF2-40B4-BE49-F238E27FC236}">
                  <a16:creationId xmlns:a16="http://schemas.microsoft.com/office/drawing/2014/main" id="{BD23BA8F-5D8F-0B03-2D8C-57D4484C4ABF}"/>
                </a:ext>
              </a:extLst>
            </p:cNvPr>
            <p:cNvSpPr/>
            <p:nvPr/>
          </p:nvSpPr>
          <p:spPr>
            <a:xfrm flipH="1">
              <a:off x="1750165" y="1206081"/>
              <a:ext cx="3561616" cy="90419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6" name="Google Shape;721;p22">
              <a:extLst>
                <a:ext uri="{FF2B5EF4-FFF2-40B4-BE49-F238E27FC236}">
                  <a16:creationId xmlns:a16="http://schemas.microsoft.com/office/drawing/2014/main" id="{F997D819-AB1A-FE2A-E025-1C61C38C114A}"/>
                </a:ext>
              </a:extLst>
            </p:cNvPr>
            <p:cNvSpPr/>
            <p:nvPr/>
          </p:nvSpPr>
          <p:spPr>
            <a:xfrm>
              <a:off x="1204978" y="1089931"/>
              <a:ext cx="1149131" cy="1151744"/>
            </a:xfrm>
            <a:custGeom>
              <a:avLst/>
              <a:gdLst/>
              <a:ahLst/>
              <a:cxnLst/>
              <a:rect l="l" t="t" r="r" b="b"/>
              <a:pathLst>
                <a:path w="6557" h="6558" extrusionOk="0">
                  <a:moveTo>
                    <a:pt x="3279" y="1"/>
                  </a:moveTo>
                  <a:cubicBezTo>
                    <a:pt x="1469" y="1"/>
                    <a:pt x="1" y="1469"/>
                    <a:pt x="1" y="3280"/>
                  </a:cubicBezTo>
                  <a:cubicBezTo>
                    <a:pt x="1" y="5090"/>
                    <a:pt x="1469" y="6558"/>
                    <a:pt x="3279" y="6558"/>
                  </a:cubicBezTo>
                  <a:cubicBezTo>
                    <a:pt x="5089" y="6558"/>
                    <a:pt x="6557" y="5090"/>
                    <a:pt x="6557" y="3280"/>
                  </a:cubicBezTo>
                  <a:cubicBezTo>
                    <a:pt x="6557" y="1469"/>
                    <a:pt x="5089" y="1"/>
                    <a:pt x="3279" y="1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7" name="Google Shape;722;p22">
              <a:extLst>
                <a:ext uri="{FF2B5EF4-FFF2-40B4-BE49-F238E27FC236}">
                  <a16:creationId xmlns:a16="http://schemas.microsoft.com/office/drawing/2014/main" id="{989D5221-74E1-BE8E-D997-43EC98E3CFED}"/>
                </a:ext>
              </a:extLst>
            </p:cNvPr>
            <p:cNvSpPr txBox="1"/>
            <p:nvPr/>
          </p:nvSpPr>
          <p:spPr>
            <a:xfrm>
              <a:off x="2335397" y="1203082"/>
              <a:ext cx="2725288" cy="893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2200" b="1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/>
                  <a:sym typeface="Roboto"/>
                </a:rPr>
                <a:t>Best</a:t>
              </a:r>
              <a:r>
                <a:rPr lang="en-US" sz="2200" b="1" dirty="0">
                  <a:solidFill>
                    <a:srgbClr val="00206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"/>
                  <a:sym typeface="Roboto"/>
                </a:rPr>
                <a:t> Product Recommender </a:t>
              </a:r>
              <a:endPara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endParaRPr>
            </a:p>
          </p:txBody>
        </p:sp>
        <p:sp>
          <p:nvSpPr>
            <p:cNvPr id="2079" name="Google Shape;195;p16">
              <a:extLst>
                <a:ext uri="{FF2B5EF4-FFF2-40B4-BE49-F238E27FC236}">
                  <a16:creationId xmlns:a16="http://schemas.microsoft.com/office/drawing/2014/main" id="{1F254DC6-8F8F-AF74-1298-EEC5013085D1}"/>
                </a:ext>
              </a:extLst>
            </p:cNvPr>
            <p:cNvSpPr/>
            <p:nvPr/>
          </p:nvSpPr>
          <p:spPr>
            <a:xfrm>
              <a:off x="1866392" y="1570205"/>
              <a:ext cx="18790" cy="19797"/>
            </a:xfrm>
            <a:custGeom>
              <a:avLst/>
              <a:gdLst/>
              <a:ahLst/>
              <a:cxnLst/>
              <a:rect l="l" t="t" r="r" b="b"/>
              <a:pathLst>
                <a:path w="71" h="72" extrusionOk="0">
                  <a:moveTo>
                    <a:pt x="35" y="1"/>
                  </a:moveTo>
                  <a:cubicBezTo>
                    <a:pt x="16" y="1"/>
                    <a:pt x="0" y="16"/>
                    <a:pt x="0" y="35"/>
                  </a:cubicBezTo>
                  <a:cubicBezTo>
                    <a:pt x="0" y="56"/>
                    <a:pt x="16" y="71"/>
                    <a:pt x="35" y="71"/>
                  </a:cubicBezTo>
                  <a:cubicBezTo>
                    <a:pt x="54" y="71"/>
                    <a:pt x="70" y="56"/>
                    <a:pt x="70" y="35"/>
                  </a:cubicBezTo>
                  <a:cubicBezTo>
                    <a:pt x="70" y="16"/>
                    <a:pt x="54" y="1"/>
                    <a:pt x="35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84" name="Google Shape;722;p22">
            <a:extLst>
              <a:ext uri="{FF2B5EF4-FFF2-40B4-BE49-F238E27FC236}">
                <a16:creationId xmlns:a16="http://schemas.microsoft.com/office/drawing/2014/main" id="{B5525946-BB89-8119-3872-EBA3C9448D89}"/>
              </a:ext>
            </a:extLst>
          </p:cNvPr>
          <p:cNvSpPr txBox="1"/>
          <p:nvPr/>
        </p:nvSpPr>
        <p:spPr>
          <a:xfrm>
            <a:off x="7701051" y="5334436"/>
            <a:ext cx="3467392" cy="90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Best </a:t>
            </a:r>
            <a:r>
              <a:rPr lang="en-US" sz="2400" b="1" kern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"/>
                <a:sym typeface="Roboto"/>
              </a:rPr>
              <a:t>Delivery Supporter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Roboto"/>
              <a:sym typeface="Roboto"/>
            </a:endParaRPr>
          </a:p>
        </p:txBody>
      </p:sp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254DB4B4-EF1F-C720-3BEC-9F5EB7971FDB}"/>
              </a:ext>
            </a:extLst>
          </p:cNvPr>
          <p:cNvGrpSpPr/>
          <p:nvPr/>
        </p:nvGrpSpPr>
        <p:grpSpPr>
          <a:xfrm>
            <a:off x="10084292" y="4114925"/>
            <a:ext cx="690205" cy="581871"/>
            <a:chOff x="1013789" y="1427865"/>
            <a:chExt cx="309719" cy="298928"/>
          </a:xfrm>
          <a:solidFill>
            <a:srgbClr val="002060"/>
          </a:solidFill>
        </p:grpSpPr>
        <p:sp>
          <p:nvSpPr>
            <p:cNvPr id="2092" name="Google Shape;354;p18">
              <a:extLst>
                <a:ext uri="{FF2B5EF4-FFF2-40B4-BE49-F238E27FC236}">
                  <a16:creationId xmlns:a16="http://schemas.microsoft.com/office/drawing/2014/main" id="{2851878C-33A0-AEE0-6E07-BB57DBCA5B5F}"/>
                </a:ext>
              </a:extLst>
            </p:cNvPr>
            <p:cNvSpPr/>
            <p:nvPr/>
          </p:nvSpPr>
          <p:spPr>
            <a:xfrm>
              <a:off x="1013789" y="1427865"/>
              <a:ext cx="252925" cy="298928"/>
            </a:xfrm>
            <a:custGeom>
              <a:avLst/>
              <a:gdLst/>
              <a:ahLst/>
              <a:cxnLst/>
              <a:rect l="l" t="t" r="r" b="b"/>
              <a:pathLst>
                <a:path w="2672" h="3158" extrusionOk="0">
                  <a:moveTo>
                    <a:pt x="1037" y="369"/>
                  </a:moveTo>
                  <a:cubicBezTo>
                    <a:pt x="1277" y="369"/>
                    <a:pt x="1472" y="558"/>
                    <a:pt x="1472" y="790"/>
                  </a:cubicBezTo>
                  <a:lnTo>
                    <a:pt x="1472" y="948"/>
                  </a:lnTo>
                  <a:lnTo>
                    <a:pt x="600" y="948"/>
                  </a:lnTo>
                  <a:lnTo>
                    <a:pt x="600" y="790"/>
                  </a:lnTo>
                  <a:cubicBezTo>
                    <a:pt x="600" y="558"/>
                    <a:pt x="796" y="369"/>
                    <a:pt x="1037" y="369"/>
                  </a:cubicBezTo>
                  <a:close/>
                  <a:moveTo>
                    <a:pt x="1037" y="106"/>
                  </a:moveTo>
                  <a:cubicBezTo>
                    <a:pt x="1427" y="106"/>
                    <a:pt x="1745" y="413"/>
                    <a:pt x="1745" y="790"/>
                  </a:cubicBezTo>
                  <a:lnTo>
                    <a:pt x="1745" y="948"/>
                  </a:lnTo>
                  <a:lnTo>
                    <a:pt x="1581" y="948"/>
                  </a:lnTo>
                  <a:lnTo>
                    <a:pt x="1581" y="790"/>
                  </a:lnTo>
                  <a:cubicBezTo>
                    <a:pt x="1581" y="500"/>
                    <a:pt x="1337" y="265"/>
                    <a:pt x="1037" y="265"/>
                  </a:cubicBezTo>
                  <a:cubicBezTo>
                    <a:pt x="735" y="265"/>
                    <a:pt x="491" y="500"/>
                    <a:pt x="491" y="790"/>
                  </a:cubicBezTo>
                  <a:lnTo>
                    <a:pt x="491" y="948"/>
                  </a:lnTo>
                  <a:lnTo>
                    <a:pt x="328" y="948"/>
                  </a:lnTo>
                  <a:lnTo>
                    <a:pt x="328" y="790"/>
                  </a:lnTo>
                  <a:cubicBezTo>
                    <a:pt x="328" y="413"/>
                    <a:pt x="645" y="106"/>
                    <a:pt x="1037" y="106"/>
                  </a:cubicBezTo>
                  <a:close/>
                  <a:moveTo>
                    <a:pt x="436" y="1421"/>
                  </a:moveTo>
                  <a:lnTo>
                    <a:pt x="436" y="1579"/>
                  </a:lnTo>
                  <a:lnTo>
                    <a:pt x="109" y="1579"/>
                  </a:lnTo>
                  <a:lnTo>
                    <a:pt x="109" y="1421"/>
                  </a:lnTo>
                  <a:close/>
                  <a:moveTo>
                    <a:pt x="436" y="1684"/>
                  </a:moveTo>
                  <a:lnTo>
                    <a:pt x="436" y="1842"/>
                  </a:lnTo>
                  <a:lnTo>
                    <a:pt x="109" y="1842"/>
                  </a:lnTo>
                  <a:lnTo>
                    <a:pt x="109" y="1684"/>
                  </a:lnTo>
                  <a:close/>
                  <a:moveTo>
                    <a:pt x="436" y="1947"/>
                  </a:moveTo>
                  <a:lnTo>
                    <a:pt x="436" y="2105"/>
                  </a:lnTo>
                  <a:lnTo>
                    <a:pt x="109" y="2105"/>
                  </a:lnTo>
                  <a:lnTo>
                    <a:pt x="109" y="1947"/>
                  </a:lnTo>
                  <a:close/>
                  <a:moveTo>
                    <a:pt x="2178" y="1947"/>
                  </a:moveTo>
                  <a:cubicBezTo>
                    <a:pt x="2169" y="2059"/>
                    <a:pt x="2142" y="2167"/>
                    <a:pt x="2099" y="2268"/>
                  </a:cubicBezTo>
                  <a:lnTo>
                    <a:pt x="1767" y="1947"/>
                  </a:lnTo>
                  <a:close/>
                  <a:moveTo>
                    <a:pt x="436" y="2211"/>
                  </a:moveTo>
                  <a:lnTo>
                    <a:pt x="436" y="2368"/>
                  </a:lnTo>
                  <a:lnTo>
                    <a:pt x="109" y="2368"/>
                  </a:lnTo>
                  <a:lnTo>
                    <a:pt x="109" y="2211"/>
                  </a:lnTo>
                  <a:close/>
                  <a:moveTo>
                    <a:pt x="2400" y="1947"/>
                  </a:moveTo>
                  <a:lnTo>
                    <a:pt x="2400" y="1969"/>
                  </a:lnTo>
                  <a:cubicBezTo>
                    <a:pt x="2400" y="2130"/>
                    <a:pt x="2357" y="2290"/>
                    <a:pt x="2277" y="2439"/>
                  </a:cubicBezTo>
                  <a:lnTo>
                    <a:pt x="2182" y="2347"/>
                  </a:lnTo>
                  <a:cubicBezTo>
                    <a:pt x="2241" y="2223"/>
                    <a:pt x="2277" y="2088"/>
                    <a:pt x="2288" y="1947"/>
                  </a:cubicBezTo>
                  <a:close/>
                  <a:moveTo>
                    <a:pt x="1963" y="1053"/>
                  </a:moveTo>
                  <a:lnTo>
                    <a:pt x="1963" y="1317"/>
                  </a:lnTo>
                  <a:lnTo>
                    <a:pt x="818" y="1317"/>
                  </a:lnTo>
                  <a:cubicBezTo>
                    <a:pt x="788" y="1317"/>
                    <a:pt x="763" y="1340"/>
                    <a:pt x="763" y="1369"/>
                  </a:cubicBezTo>
                  <a:lnTo>
                    <a:pt x="763" y="1969"/>
                  </a:lnTo>
                  <a:cubicBezTo>
                    <a:pt x="763" y="2243"/>
                    <a:pt x="873" y="2508"/>
                    <a:pt x="1071" y="2736"/>
                  </a:cubicBezTo>
                  <a:lnTo>
                    <a:pt x="273" y="2736"/>
                  </a:lnTo>
                  <a:cubicBezTo>
                    <a:pt x="183" y="2736"/>
                    <a:pt x="109" y="2666"/>
                    <a:pt x="109" y="2578"/>
                  </a:cubicBezTo>
                  <a:lnTo>
                    <a:pt x="109" y="2474"/>
                  </a:lnTo>
                  <a:lnTo>
                    <a:pt x="491" y="2474"/>
                  </a:lnTo>
                  <a:cubicBezTo>
                    <a:pt x="521" y="2474"/>
                    <a:pt x="545" y="2450"/>
                    <a:pt x="545" y="2421"/>
                  </a:cubicBezTo>
                  <a:lnTo>
                    <a:pt x="545" y="2157"/>
                  </a:lnTo>
                  <a:lnTo>
                    <a:pt x="545" y="1895"/>
                  </a:lnTo>
                  <a:lnTo>
                    <a:pt x="545" y="1632"/>
                  </a:lnTo>
                  <a:lnTo>
                    <a:pt x="545" y="1369"/>
                  </a:lnTo>
                  <a:cubicBezTo>
                    <a:pt x="545" y="1340"/>
                    <a:pt x="521" y="1317"/>
                    <a:pt x="491" y="1317"/>
                  </a:cubicBezTo>
                  <a:lnTo>
                    <a:pt x="109" y="1317"/>
                  </a:lnTo>
                  <a:lnTo>
                    <a:pt x="109" y="1053"/>
                  </a:lnTo>
                  <a:close/>
                  <a:moveTo>
                    <a:pt x="2181" y="1632"/>
                  </a:moveTo>
                  <a:lnTo>
                    <a:pt x="2181" y="1842"/>
                  </a:lnTo>
                  <a:lnTo>
                    <a:pt x="1636" y="1842"/>
                  </a:lnTo>
                  <a:cubicBezTo>
                    <a:pt x="1614" y="1842"/>
                    <a:pt x="1594" y="1855"/>
                    <a:pt x="1586" y="1875"/>
                  </a:cubicBezTo>
                  <a:cubicBezTo>
                    <a:pt x="1577" y="1895"/>
                    <a:pt x="1581" y="1917"/>
                    <a:pt x="1597" y="1932"/>
                  </a:cubicBezTo>
                  <a:lnTo>
                    <a:pt x="2049" y="2369"/>
                  </a:lnTo>
                  <a:cubicBezTo>
                    <a:pt x="1955" y="2537"/>
                    <a:pt x="1814" y="2681"/>
                    <a:pt x="1636" y="2782"/>
                  </a:cubicBezTo>
                  <a:cubicBezTo>
                    <a:pt x="1299" y="2592"/>
                    <a:pt x="1091" y="2245"/>
                    <a:pt x="1091" y="1867"/>
                  </a:cubicBezTo>
                  <a:lnTo>
                    <a:pt x="1091" y="1632"/>
                  </a:lnTo>
                  <a:close/>
                  <a:moveTo>
                    <a:pt x="2400" y="1421"/>
                  </a:moveTo>
                  <a:lnTo>
                    <a:pt x="2400" y="1842"/>
                  </a:lnTo>
                  <a:lnTo>
                    <a:pt x="2290" y="1842"/>
                  </a:lnTo>
                  <a:lnTo>
                    <a:pt x="2290" y="1579"/>
                  </a:lnTo>
                  <a:cubicBezTo>
                    <a:pt x="2290" y="1551"/>
                    <a:pt x="2266" y="1526"/>
                    <a:pt x="2236" y="1526"/>
                  </a:cubicBezTo>
                  <a:lnTo>
                    <a:pt x="1037" y="1526"/>
                  </a:lnTo>
                  <a:cubicBezTo>
                    <a:pt x="1006" y="1526"/>
                    <a:pt x="982" y="1551"/>
                    <a:pt x="982" y="1579"/>
                  </a:cubicBezTo>
                  <a:lnTo>
                    <a:pt x="982" y="1867"/>
                  </a:lnTo>
                  <a:cubicBezTo>
                    <a:pt x="982" y="2293"/>
                    <a:pt x="1223" y="2684"/>
                    <a:pt x="1610" y="2888"/>
                  </a:cubicBezTo>
                  <a:cubicBezTo>
                    <a:pt x="1618" y="2893"/>
                    <a:pt x="1627" y="2894"/>
                    <a:pt x="1636" y="2894"/>
                  </a:cubicBezTo>
                  <a:cubicBezTo>
                    <a:pt x="1645" y="2894"/>
                    <a:pt x="1654" y="2893"/>
                    <a:pt x="1662" y="2888"/>
                  </a:cubicBezTo>
                  <a:cubicBezTo>
                    <a:pt x="1861" y="2784"/>
                    <a:pt x="2022" y="2629"/>
                    <a:pt x="2130" y="2446"/>
                  </a:cubicBezTo>
                  <a:lnTo>
                    <a:pt x="2221" y="2533"/>
                  </a:lnTo>
                  <a:cubicBezTo>
                    <a:pt x="2090" y="2732"/>
                    <a:pt x="1891" y="2909"/>
                    <a:pt x="1636" y="3045"/>
                  </a:cubicBezTo>
                  <a:cubicBezTo>
                    <a:pt x="1157" y="2790"/>
                    <a:pt x="872" y="2389"/>
                    <a:pt x="872" y="1969"/>
                  </a:cubicBezTo>
                  <a:lnTo>
                    <a:pt x="872" y="1421"/>
                  </a:lnTo>
                  <a:close/>
                  <a:moveTo>
                    <a:pt x="1037" y="1"/>
                  </a:moveTo>
                  <a:cubicBezTo>
                    <a:pt x="585" y="1"/>
                    <a:pt x="219" y="355"/>
                    <a:pt x="219" y="790"/>
                  </a:cubicBezTo>
                  <a:lnTo>
                    <a:pt x="219" y="948"/>
                  </a:lnTo>
                  <a:lnTo>
                    <a:pt x="54" y="948"/>
                  </a:lnTo>
                  <a:cubicBezTo>
                    <a:pt x="25" y="948"/>
                    <a:pt x="0" y="972"/>
                    <a:pt x="0" y="1001"/>
                  </a:cubicBezTo>
                  <a:lnTo>
                    <a:pt x="0" y="1369"/>
                  </a:lnTo>
                  <a:lnTo>
                    <a:pt x="0" y="1632"/>
                  </a:lnTo>
                  <a:lnTo>
                    <a:pt x="0" y="1895"/>
                  </a:lnTo>
                  <a:lnTo>
                    <a:pt x="0" y="2157"/>
                  </a:lnTo>
                  <a:lnTo>
                    <a:pt x="0" y="2421"/>
                  </a:lnTo>
                  <a:lnTo>
                    <a:pt x="0" y="2578"/>
                  </a:lnTo>
                  <a:cubicBezTo>
                    <a:pt x="0" y="2724"/>
                    <a:pt x="122" y="2842"/>
                    <a:pt x="273" y="2842"/>
                  </a:cubicBezTo>
                  <a:lnTo>
                    <a:pt x="1170" y="2842"/>
                  </a:lnTo>
                  <a:cubicBezTo>
                    <a:pt x="1293" y="2959"/>
                    <a:pt x="1441" y="3064"/>
                    <a:pt x="1610" y="3151"/>
                  </a:cubicBezTo>
                  <a:cubicBezTo>
                    <a:pt x="1618" y="3155"/>
                    <a:pt x="1627" y="3157"/>
                    <a:pt x="1636" y="3157"/>
                  </a:cubicBezTo>
                  <a:cubicBezTo>
                    <a:pt x="1645" y="3157"/>
                    <a:pt x="1654" y="3155"/>
                    <a:pt x="1662" y="3151"/>
                  </a:cubicBezTo>
                  <a:cubicBezTo>
                    <a:pt x="1937" y="3010"/>
                    <a:pt x="2154" y="2822"/>
                    <a:pt x="2300" y="2610"/>
                  </a:cubicBezTo>
                  <a:lnTo>
                    <a:pt x="2486" y="2789"/>
                  </a:lnTo>
                  <a:lnTo>
                    <a:pt x="2290" y="2789"/>
                  </a:lnTo>
                  <a:lnTo>
                    <a:pt x="2290" y="2894"/>
                  </a:lnTo>
                  <a:lnTo>
                    <a:pt x="2618" y="2894"/>
                  </a:lnTo>
                  <a:cubicBezTo>
                    <a:pt x="2648" y="2894"/>
                    <a:pt x="2672" y="2871"/>
                    <a:pt x="2672" y="2842"/>
                  </a:cubicBezTo>
                  <a:lnTo>
                    <a:pt x="2672" y="2526"/>
                  </a:lnTo>
                  <a:lnTo>
                    <a:pt x="2563" y="2526"/>
                  </a:lnTo>
                  <a:lnTo>
                    <a:pt x="2563" y="2715"/>
                  </a:lnTo>
                  <a:lnTo>
                    <a:pt x="2358" y="2516"/>
                  </a:lnTo>
                  <a:cubicBezTo>
                    <a:pt x="2455" y="2344"/>
                    <a:pt x="2509" y="2158"/>
                    <a:pt x="2509" y="1969"/>
                  </a:cubicBezTo>
                  <a:lnTo>
                    <a:pt x="2509" y="1947"/>
                  </a:lnTo>
                  <a:lnTo>
                    <a:pt x="2618" y="1947"/>
                  </a:lnTo>
                  <a:lnTo>
                    <a:pt x="2618" y="1842"/>
                  </a:lnTo>
                  <a:lnTo>
                    <a:pt x="2509" y="1842"/>
                  </a:lnTo>
                  <a:lnTo>
                    <a:pt x="2509" y="1369"/>
                  </a:lnTo>
                  <a:cubicBezTo>
                    <a:pt x="2509" y="1340"/>
                    <a:pt x="2484" y="1317"/>
                    <a:pt x="2454" y="1317"/>
                  </a:cubicBezTo>
                  <a:lnTo>
                    <a:pt x="2072" y="1317"/>
                  </a:lnTo>
                  <a:lnTo>
                    <a:pt x="2072" y="1001"/>
                  </a:lnTo>
                  <a:cubicBezTo>
                    <a:pt x="2072" y="972"/>
                    <a:pt x="2048" y="948"/>
                    <a:pt x="2018" y="948"/>
                  </a:cubicBezTo>
                  <a:lnTo>
                    <a:pt x="1854" y="948"/>
                  </a:lnTo>
                  <a:lnTo>
                    <a:pt x="1854" y="790"/>
                  </a:lnTo>
                  <a:cubicBezTo>
                    <a:pt x="1854" y="355"/>
                    <a:pt x="1487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3" name="Google Shape;355;p18">
              <a:extLst>
                <a:ext uri="{FF2B5EF4-FFF2-40B4-BE49-F238E27FC236}">
                  <a16:creationId xmlns:a16="http://schemas.microsoft.com/office/drawing/2014/main" id="{DE777624-B51E-160A-D0AB-BD6BD92E80BD}"/>
                </a:ext>
              </a:extLst>
            </p:cNvPr>
            <p:cNvSpPr/>
            <p:nvPr/>
          </p:nvSpPr>
          <p:spPr>
            <a:xfrm>
              <a:off x="1271920" y="1602225"/>
              <a:ext cx="10412" cy="10034"/>
            </a:xfrm>
            <a:custGeom>
              <a:avLst/>
              <a:gdLst/>
              <a:ahLst/>
              <a:cxnLst/>
              <a:rect l="l" t="t" r="r" b="b"/>
              <a:pathLst>
                <a:path w="110" h="106" extrusionOk="0">
                  <a:moveTo>
                    <a:pt x="0" y="0"/>
                  </a:moveTo>
                  <a:lnTo>
                    <a:pt x="0" y="105"/>
                  </a:lnTo>
                  <a:lnTo>
                    <a:pt x="109" y="105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4" name="Google Shape;356;p18">
              <a:extLst>
                <a:ext uri="{FF2B5EF4-FFF2-40B4-BE49-F238E27FC236}">
                  <a16:creationId xmlns:a16="http://schemas.microsoft.com/office/drawing/2014/main" id="{1C7513DE-5517-AC32-D61B-9DEBBB571A87}"/>
                </a:ext>
              </a:extLst>
            </p:cNvPr>
            <p:cNvSpPr/>
            <p:nvPr/>
          </p:nvSpPr>
          <p:spPr>
            <a:xfrm>
              <a:off x="1292460" y="1602225"/>
              <a:ext cx="10412" cy="10034"/>
            </a:xfrm>
            <a:custGeom>
              <a:avLst/>
              <a:gdLst/>
              <a:ahLst/>
              <a:cxnLst/>
              <a:rect l="l" t="t" r="r" b="b"/>
              <a:pathLst>
                <a:path w="110" h="106" extrusionOk="0">
                  <a:moveTo>
                    <a:pt x="0" y="0"/>
                  </a:moveTo>
                  <a:lnTo>
                    <a:pt x="0" y="105"/>
                  </a:lnTo>
                  <a:lnTo>
                    <a:pt x="110" y="10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5" name="Google Shape;357;p18">
              <a:extLst>
                <a:ext uri="{FF2B5EF4-FFF2-40B4-BE49-F238E27FC236}">
                  <a16:creationId xmlns:a16="http://schemas.microsoft.com/office/drawing/2014/main" id="{01270998-CBAC-BA76-8403-E41F3D5388D9}"/>
                </a:ext>
              </a:extLst>
            </p:cNvPr>
            <p:cNvSpPr/>
            <p:nvPr/>
          </p:nvSpPr>
          <p:spPr>
            <a:xfrm>
              <a:off x="1313095" y="1602225"/>
              <a:ext cx="10412" cy="10034"/>
            </a:xfrm>
            <a:custGeom>
              <a:avLst/>
              <a:gdLst/>
              <a:ahLst/>
              <a:cxnLst/>
              <a:rect l="l" t="t" r="r" b="b"/>
              <a:pathLst>
                <a:path w="110" h="106" extrusionOk="0">
                  <a:moveTo>
                    <a:pt x="1" y="0"/>
                  </a:moveTo>
                  <a:lnTo>
                    <a:pt x="1" y="105"/>
                  </a:lnTo>
                  <a:lnTo>
                    <a:pt x="110" y="10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6" name="Google Shape;358;p18">
              <a:extLst>
                <a:ext uri="{FF2B5EF4-FFF2-40B4-BE49-F238E27FC236}">
                  <a16:creationId xmlns:a16="http://schemas.microsoft.com/office/drawing/2014/main" id="{A5E23BEA-6ABB-7114-84FF-2F7ECF95EAA4}"/>
                </a:ext>
              </a:extLst>
            </p:cNvPr>
            <p:cNvSpPr/>
            <p:nvPr/>
          </p:nvSpPr>
          <p:spPr>
            <a:xfrm>
              <a:off x="1292460" y="1467716"/>
              <a:ext cx="10412" cy="10128"/>
            </a:xfrm>
            <a:custGeom>
              <a:avLst/>
              <a:gdLst/>
              <a:ahLst/>
              <a:cxnLst/>
              <a:rect l="l" t="t" r="r" b="b"/>
              <a:pathLst>
                <a:path w="110" h="107" extrusionOk="0">
                  <a:moveTo>
                    <a:pt x="0" y="1"/>
                  </a:moveTo>
                  <a:lnTo>
                    <a:pt x="0" y="106"/>
                  </a:lnTo>
                  <a:lnTo>
                    <a:pt x="110" y="106"/>
                  </a:lnTo>
                  <a:lnTo>
                    <a:pt x="1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7" name="Google Shape;359;p18">
              <a:extLst>
                <a:ext uri="{FF2B5EF4-FFF2-40B4-BE49-F238E27FC236}">
                  <a16:creationId xmlns:a16="http://schemas.microsoft.com/office/drawing/2014/main" id="{602C35F6-E1D7-D695-8E88-2B5CC7048C44}"/>
                </a:ext>
              </a:extLst>
            </p:cNvPr>
            <p:cNvSpPr/>
            <p:nvPr/>
          </p:nvSpPr>
          <p:spPr>
            <a:xfrm>
              <a:off x="1313095" y="1467716"/>
              <a:ext cx="10412" cy="10128"/>
            </a:xfrm>
            <a:custGeom>
              <a:avLst/>
              <a:gdLst/>
              <a:ahLst/>
              <a:cxnLst/>
              <a:rect l="l" t="t" r="r" b="b"/>
              <a:pathLst>
                <a:path w="110" h="107" extrusionOk="0">
                  <a:moveTo>
                    <a:pt x="1" y="1"/>
                  </a:moveTo>
                  <a:lnTo>
                    <a:pt x="1" y="106"/>
                  </a:lnTo>
                  <a:lnTo>
                    <a:pt x="110" y="106"/>
                  </a:lnTo>
                  <a:lnTo>
                    <a:pt x="1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8" name="Google Shape;360;p18">
              <a:extLst>
                <a:ext uri="{FF2B5EF4-FFF2-40B4-BE49-F238E27FC236}">
                  <a16:creationId xmlns:a16="http://schemas.microsoft.com/office/drawing/2014/main" id="{10ACA5BC-07CB-9E2D-63E0-9FBE0028FDCB}"/>
                </a:ext>
              </a:extLst>
            </p:cNvPr>
            <p:cNvSpPr/>
            <p:nvPr/>
          </p:nvSpPr>
          <p:spPr>
            <a:xfrm>
              <a:off x="1235192" y="1499048"/>
              <a:ext cx="77998" cy="47045"/>
            </a:xfrm>
            <a:custGeom>
              <a:avLst/>
              <a:gdLst/>
              <a:ahLst/>
              <a:cxnLst/>
              <a:rect l="l" t="t" r="r" b="b"/>
              <a:pathLst>
                <a:path w="824" h="497" extrusionOk="0">
                  <a:moveTo>
                    <a:pt x="240" y="1"/>
                  </a:moveTo>
                  <a:lnTo>
                    <a:pt x="22" y="211"/>
                  </a:lnTo>
                  <a:cubicBezTo>
                    <a:pt x="0" y="232"/>
                    <a:pt x="0" y="265"/>
                    <a:pt x="22" y="286"/>
                  </a:cubicBezTo>
                  <a:lnTo>
                    <a:pt x="240" y="497"/>
                  </a:lnTo>
                  <a:lnTo>
                    <a:pt x="317" y="421"/>
                  </a:lnTo>
                  <a:lnTo>
                    <a:pt x="192" y="301"/>
                  </a:lnTo>
                  <a:lnTo>
                    <a:pt x="824" y="301"/>
                  </a:lnTo>
                  <a:lnTo>
                    <a:pt x="824" y="196"/>
                  </a:lnTo>
                  <a:lnTo>
                    <a:pt x="192" y="196"/>
                  </a:lnTo>
                  <a:lnTo>
                    <a:pt x="317" y="76"/>
                  </a:lnTo>
                  <a:lnTo>
                    <a:pt x="2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099" name="Google Shape;361;p18">
              <a:extLst>
                <a:ext uri="{FF2B5EF4-FFF2-40B4-BE49-F238E27FC236}">
                  <a16:creationId xmlns:a16="http://schemas.microsoft.com/office/drawing/2014/main" id="{B33F0D61-3B40-1731-5922-B89B47FEBD4A}"/>
                </a:ext>
              </a:extLst>
            </p:cNvPr>
            <p:cNvSpPr/>
            <p:nvPr/>
          </p:nvSpPr>
          <p:spPr>
            <a:xfrm>
              <a:off x="1261034" y="1543916"/>
              <a:ext cx="62474" cy="46950"/>
            </a:xfrm>
            <a:custGeom>
              <a:avLst/>
              <a:gdLst/>
              <a:ahLst/>
              <a:cxnLst/>
              <a:rect l="l" t="t" r="r" b="b"/>
              <a:pathLst>
                <a:path w="660" h="496" extrusionOk="0">
                  <a:moveTo>
                    <a:pt x="240" y="1"/>
                  </a:moveTo>
                  <a:lnTo>
                    <a:pt x="22" y="211"/>
                  </a:lnTo>
                  <a:cubicBezTo>
                    <a:pt x="1" y="231"/>
                    <a:pt x="1" y="264"/>
                    <a:pt x="22" y="285"/>
                  </a:cubicBezTo>
                  <a:lnTo>
                    <a:pt x="240" y="496"/>
                  </a:lnTo>
                  <a:lnTo>
                    <a:pt x="317" y="422"/>
                  </a:lnTo>
                  <a:lnTo>
                    <a:pt x="192" y="300"/>
                  </a:lnTo>
                  <a:lnTo>
                    <a:pt x="660" y="300"/>
                  </a:lnTo>
                  <a:lnTo>
                    <a:pt x="660" y="195"/>
                  </a:lnTo>
                  <a:lnTo>
                    <a:pt x="192" y="195"/>
                  </a:lnTo>
                  <a:lnTo>
                    <a:pt x="317" y="75"/>
                  </a:lnTo>
                  <a:lnTo>
                    <a:pt x="2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2100" name="Google Shape;362;p18">
              <a:extLst>
                <a:ext uri="{FF2B5EF4-FFF2-40B4-BE49-F238E27FC236}">
                  <a16:creationId xmlns:a16="http://schemas.microsoft.com/office/drawing/2014/main" id="{1D6BAADF-6AF6-DFE0-CB28-5C6213B39261}"/>
                </a:ext>
              </a:extLst>
            </p:cNvPr>
            <p:cNvSpPr/>
            <p:nvPr/>
          </p:nvSpPr>
          <p:spPr>
            <a:xfrm>
              <a:off x="1204239" y="1449258"/>
              <a:ext cx="78092" cy="47045"/>
            </a:xfrm>
            <a:custGeom>
              <a:avLst/>
              <a:gdLst/>
              <a:ahLst/>
              <a:cxnLst/>
              <a:rect l="l" t="t" r="r" b="b"/>
              <a:pathLst>
                <a:path w="825" h="497" extrusionOk="0">
                  <a:moveTo>
                    <a:pt x="240" y="1"/>
                  </a:moveTo>
                  <a:lnTo>
                    <a:pt x="22" y="211"/>
                  </a:lnTo>
                  <a:cubicBezTo>
                    <a:pt x="1" y="232"/>
                    <a:pt x="1" y="266"/>
                    <a:pt x="22" y="286"/>
                  </a:cubicBezTo>
                  <a:lnTo>
                    <a:pt x="240" y="496"/>
                  </a:lnTo>
                  <a:lnTo>
                    <a:pt x="317" y="422"/>
                  </a:lnTo>
                  <a:lnTo>
                    <a:pt x="192" y="301"/>
                  </a:lnTo>
                  <a:lnTo>
                    <a:pt x="824" y="301"/>
                  </a:lnTo>
                  <a:lnTo>
                    <a:pt x="824" y="196"/>
                  </a:lnTo>
                  <a:lnTo>
                    <a:pt x="192" y="196"/>
                  </a:lnTo>
                  <a:lnTo>
                    <a:pt x="317" y="75"/>
                  </a:lnTo>
                  <a:lnTo>
                    <a:pt x="24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101" name="Graphic 2100">
            <a:extLst>
              <a:ext uri="{FF2B5EF4-FFF2-40B4-BE49-F238E27FC236}">
                <a16:creationId xmlns:a16="http://schemas.microsoft.com/office/drawing/2014/main" id="{32EEA135-49F6-F166-EA16-9075FA554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5564" y="1960304"/>
            <a:ext cx="757155" cy="757155"/>
          </a:xfrm>
          <a:prstGeom prst="rect">
            <a:avLst/>
          </a:prstGeom>
        </p:spPr>
      </p:pic>
      <p:grpSp>
        <p:nvGrpSpPr>
          <p:cNvPr id="69" name="Google Shape;754;p22">
            <a:extLst>
              <a:ext uri="{FF2B5EF4-FFF2-40B4-BE49-F238E27FC236}">
                <a16:creationId xmlns:a16="http://schemas.microsoft.com/office/drawing/2014/main" id="{6DCCAC29-DF20-4001-825B-6AD8A53AF811}"/>
              </a:ext>
            </a:extLst>
          </p:cNvPr>
          <p:cNvGrpSpPr/>
          <p:nvPr/>
        </p:nvGrpSpPr>
        <p:grpSpPr>
          <a:xfrm>
            <a:off x="4184640" y="2649163"/>
            <a:ext cx="3175020" cy="2887011"/>
            <a:chOff x="3376815" y="1734747"/>
            <a:chExt cx="2381265" cy="2165258"/>
          </a:xfrm>
          <a:solidFill>
            <a:srgbClr val="002060"/>
          </a:solidFill>
        </p:grpSpPr>
        <p:sp>
          <p:nvSpPr>
            <p:cNvPr id="70" name="Google Shape;755;p22">
              <a:extLst>
                <a:ext uri="{FF2B5EF4-FFF2-40B4-BE49-F238E27FC236}">
                  <a16:creationId xmlns:a16="http://schemas.microsoft.com/office/drawing/2014/main" id="{CD413441-17D4-45BB-841A-DBF37D693C1B}"/>
                </a:ext>
              </a:extLst>
            </p:cNvPr>
            <p:cNvSpPr/>
            <p:nvPr/>
          </p:nvSpPr>
          <p:spPr>
            <a:xfrm>
              <a:off x="3479930" y="1734747"/>
              <a:ext cx="958505" cy="2151169"/>
            </a:xfrm>
            <a:custGeom>
              <a:avLst/>
              <a:gdLst/>
              <a:ahLst/>
              <a:cxnLst/>
              <a:rect l="l" t="t" r="r" b="b"/>
              <a:pathLst>
                <a:path w="12976" h="29122" fill="none" extrusionOk="0">
                  <a:moveTo>
                    <a:pt x="12976" y="29122"/>
                  </a:moveTo>
                  <a:cubicBezTo>
                    <a:pt x="5673" y="28288"/>
                    <a:pt x="1" y="22087"/>
                    <a:pt x="1" y="14561"/>
                  </a:cubicBezTo>
                  <a:cubicBezTo>
                    <a:pt x="1" y="7035"/>
                    <a:pt x="5673" y="834"/>
                    <a:pt x="12976" y="0"/>
                  </a:cubicBezTo>
                </a:path>
              </a:pathLst>
            </a:custGeom>
            <a:grpFill/>
            <a:ln w="19050" cap="rnd" cmpd="sng">
              <a:solidFill>
                <a:srgbClr val="C6C6C6"/>
              </a:solidFill>
              <a:prstDash val="dot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756;p22">
              <a:extLst>
                <a:ext uri="{FF2B5EF4-FFF2-40B4-BE49-F238E27FC236}">
                  <a16:creationId xmlns:a16="http://schemas.microsoft.com/office/drawing/2014/main" id="{69DB33E3-9E92-4CF0-B07B-4BF1DCD3B4BE}"/>
                </a:ext>
              </a:extLst>
            </p:cNvPr>
            <p:cNvSpPr/>
            <p:nvPr/>
          </p:nvSpPr>
          <p:spPr>
            <a:xfrm>
              <a:off x="4422691" y="3871418"/>
              <a:ext cx="30138" cy="28587"/>
            </a:xfrm>
            <a:custGeom>
              <a:avLst/>
              <a:gdLst/>
              <a:ahLst/>
              <a:cxnLst/>
              <a:rect l="l" t="t" r="r" b="b"/>
              <a:pathLst>
                <a:path w="408" h="387" extrusionOk="0">
                  <a:moveTo>
                    <a:pt x="203" y="1"/>
                  </a:moveTo>
                  <a:cubicBezTo>
                    <a:pt x="106" y="1"/>
                    <a:pt x="23" y="73"/>
                    <a:pt x="11" y="171"/>
                  </a:cubicBezTo>
                  <a:cubicBezTo>
                    <a:pt x="0" y="278"/>
                    <a:pt x="76" y="374"/>
                    <a:pt x="182" y="385"/>
                  </a:cubicBezTo>
                  <a:cubicBezTo>
                    <a:pt x="189" y="386"/>
                    <a:pt x="197" y="386"/>
                    <a:pt x="204" y="386"/>
                  </a:cubicBezTo>
                  <a:cubicBezTo>
                    <a:pt x="301" y="386"/>
                    <a:pt x="384" y="314"/>
                    <a:pt x="396" y="216"/>
                  </a:cubicBezTo>
                  <a:cubicBezTo>
                    <a:pt x="408" y="110"/>
                    <a:pt x="332" y="14"/>
                    <a:pt x="225" y="2"/>
                  </a:cubicBezTo>
                  <a:cubicBezTo>
                    <a:pt x="217" y="1"/>
                    <a:pt x="210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757;p22">
              <a:extLst>
                <a:ext uri="{FF2B5EF4-FFF2-40B4-BE49-F238E27FC236}">
                  <a16:creationId xmlns:a16="http://schemas.microsoft.com/office/drawing/2014/main" id="{A6E1645E-78F2-4CA5-BA4E-970F36D1F9FC}"/>
                </a:ext>
              </a:extLst>
            </p:cNvPr>
            <p:cNvSpPr/>
            <p:nvPr/>
          </p:nvSpPr>
          <p:spPr>
            <a:xfrm>
              <a:off x="4700357" y="1734747"/>
              <a:ext cx="958505" cy="2151169"/>
            </a:xfrm>
            <a:custGeom>
              <a:avLst/>
              <a:gdLst/>
              <a:ahLst/>
              <a:cxnLst/>
              <a:rect l="l" t="t" r="r" b="b"/>
              <a:pathLst>
                <a:path w="12976" h="29122" fill="none" extrusionOk="0">
                  <a:moveTo>
                    <a:pt x="1" y="29122"/>
                  </a:moveTo>
                  <a:cubicBezTo>
                    <a:pt x="7303" y="28288"/>
                    <a:pt x="12975" y="22087"/>
                    <a:pt x="12975" y="14561"/>
                  </a:cubicBezTo>
                  <a:cubicBezTo>
                    <a:pt x="12975" y="7035"/>
                    <a:pt x="7303" y="834"/>
                    <a:pt x="1" y="0"/>
                  </a:cubicBezTo>
                </a:path>
              </a:pathLst>
            </a:custGeom>
            <a:grpFill/>
            <a:ln w="19050" cap="rnd" cmpd="sng">
              <a:solidFill>
                <a:srgbClr val="C6C6C6"/>
              </a:solidFill>
              <a:prstDash val="dot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758;p22">
              <a:extLst>
                <a:ext uri="{FF2B5EF4-FFF2-40B4-BE49-F238E27FC236}">
                  <a16:creationId xmlns:a16="http://schemas.microsoft.com/office/drawing/2014/main" id="{871A42AB-FD0B-41FB-B269-AE6D4C71A4A3}"/>
                </a:ext>
              </a:extLst>
            </p:cNvPr>
            <p:cNvSpPr/>
            <p:nvPr/>
          </p:nvSpPr>
          <p:spPr>
            <a:xfrm>
              <a:off x="4686026" y="3871418"/>
              <a:ext cx="30212" cy="28587"/>
            </a:xfrm>
            <a:custGeom>
              <a:avLst/>
              <a:gdLst/>
              <a:ahLst/>
              <a:cxnLst/>
              <a:rect l="l" t="t" r="r" b="b"/>
              <a:pathLst>
                <a:path w="409" h="387" extrusionOk="0">
                  <a:moveTo>
                    <a:pt x="205" y="1"/>
                  </a:moveTo>
                  <a:cubicBezTo>
                    <a:pt x="197" y="1"/>
                    <a:pt x="190" y="1"/>
                    <a:pt x="182" y="2"/>
                  </a:cubicBezTo>
                  <a:cubicBezTo>
                    <a:pt x="77" y="14"/>
                    <a:pt x="1" y="110"/>
                    <a:pt x="13" y="216"/>
                  </a:cubicBezTo>
                  <a:cubicBezTo>
                    <a:pt x="23" y="314"/>
                    <a:pt x="106" y="386"/>
                    <a:pt x="204" y="386"/>
                  </a:cubicBezTo>
                  <a:cubicBezTo>
                    <a:pt x="211" y="386"/>
                    <a:pt x="219" y="386"/>
                    <a:pt x="227" y="385"/>
                  </a:cubicBezTo>
                  <a:cubicBezTo>
                    <a:pt x="332" y="374"/>
                    <a:pt x="408" y="278"/>
                    <a:pt x="396" y="171"/>
                  </a:cubicBezTo>
                  <a:cubicBezTo>
                    <a:pt x="385" y="73"/>
                    <a:pt x="301" y="1"/>
                    <a:pt x="2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759;p22">
              <a:extLst>
                <a:ext uri="{FF2B5EF4-FFF2-40B4-BE49-F238E27FC236}">
                  <a16:creationId xmlns:a16="http://schemas.microsoft.com/office/drawing/2014/main" id="{1EF837BD-4408-4E64-99A6-30CF938D3584}"/>
                </a:ext>
              </a:extLst>
            </p:cNvPr>
            <p:cNvSpPr/>
            <p:nvPr/>
          </p:nvSpPr>
          <p:spPr>
            <a:xfrm>
              <a:off x="3619981" y="1854042"/>
              <a:ext cx="913593" cy="913593"/>
            </a:xfrm>
            <a:custGeom>
              <a:avLst/>
              <a:gdLst/>
              <a:ahLst/>
              <a:cxnLst/>
              <a:rect l="l" t="t" r="r" b="b"/>
              <a:pathLst>
                <a:path w="12368" h="12368" extrusionOk="0">
                  <a:moveTo>
                    <a:pt x="12368" y="0"/>
                  </a:moveTo>
                  <a:cubicBezTo>
                    <a:pt x="5670" y="294"/>
                    <a:pt x="294" y="5670"/>
                    <a:pt x="0" y="12368"/>
                  </a:cubicBezTo>
                  <a:lnTo>
                    <a:pt x="1707" y="12368"/>
                  </a:lnTo>
                  <a:cubicBezTo>
                    <a:pt x="1998" y="6613"/>
                    <a:pt x="6613" y="1998"/>
                    <a:pt x="12368" y="1707"/>
                  </a:cubicBezTo>
                  <a:lnTo>
                    <a:pt x="1236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760;p22">
              <a:extLst>
                <a:ext uri="{FF2B5EF4-FFF2-40B4-BE49-F238E27FC236}">
                  <a16:creationId xmlns:a16="http://schemas.microsoft.com/office/drawing/2014/main" id="{70F179BB-5411-45A1-971A-B1EF92454E21}"/>
                </a:ext>
              </a:extLst>
            </p:cNvPr>
            <p:cNvSpPr/>
            <p:nvPr/>
          </p:nvSpPr>
          <p:spPr>
            <a:xfrm>
              <a:off x="4631070" y="1854633"/>
              <a:ext cx="901553" cy="913002"/>
            </a:xfrm>
            <a:custGeom>
              <a:avLst/>
              <a:gdLst/>
              <a:ahLst/>
              <a:cxnLst/>
              <a:rect l="l" t="t" r="r" b="b"/>
              <a:pathLst>
                <a:path w="12205" h="12360" extrusionOk="0">
                  <a:moveTo>
                    <a:pt x="1" y="0"/>
                  </a:moveTo>
                  <a:lnTo>
                    <a:pt x="1" y="1712"/>
                  </a:lnTo>
                  <a:cubicBezTo>
                    <a:pt x="5678" y="2082"/>
                    <a:pt x="10208" y="6661"/>
                    <a:pt x="10497" y="12360"/>
                  </a:cubicBezTo>
                  <a:lnTo>
                    <a:pt x="12204" y="12360"/>
                  </a:lnTo>
                  <a:cubicBezTo>
                    <a:pt x="11912" y="5718"/>
                    <a:pt x="6622" y="374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761;p22">
              <a:extLst>
                <a:ext uri="{FF2B5EF4-FFF2-40B4-BE49-F238E27FC236}">
                  <a16:creationId xmlns:a16="http://schemas.microsoft.com/office/drawing/2014/main" id="{193C8491-CBBE-49F1-90E4-D7066872F500}"/>
                </a:ext>
              </a:extLst>
            </p:cNvPr>
            <p:cNvSpPr/>
            <p:nvPr/>
          </p:nvSpPr>
          <p:spPr>
            <a:xfrm>
              <a:off x="4631070" y="2865131"/>
              <a:ext cx="900888" cy="900888"/>
            </a:xfrm>
            <a:custGeom>
              <a:avLst/>
              <a:gdLst/>
              <a:ahLst/>
              <a:cxnLst/>
              <a:rect l="l" t="t" r="r" b="b"/>
              <a:pathLst>
                <a:path w="12196" h="12196" extrusionOk="0">
                  <a:moveTo>
                    <a:pt x="10485" y="1"/>
                  </a:moveTo>
                  <a:cubicBezTo>
                    <a:pt x="10117" y="5624"/>
                    <a:pt x="5624" y="10118"/>
                    <a:pt x="1" y="10485"/>
                  </a:cubicBezTo>
                  <a:lnTo>
                    <a:pt x="1" y="12196"/>
                  </a:lnTo>
                  <a:cubicBezTo>
                    <a:pt x="6567" y="11825"/>
                    <a:pt x="11825" y="6567"/>
                    <a:pt x="1219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762;p22">
              <a:extLst>
                <a:ext uri="{FF2B5EF4-FFF2-40B4-BE49-F238E27FC236}">
                  <a16:creationId xmlns:a16="http://schemas.microsoft.com/office/drawing/2014/main" id="{8DADCBC0-975F-493F-9B3E-4E37992C4064}"/>
                </a:ext>
              </a:extLst>
            </p:cNvPr>
            <p:cNvSpPr/>
            <p:nvPr/>
          </p:nvSpPr>
          <p:spPr>
            <a:xfrm>
              <a:off x="3620572" y="2865131"/>
              <a:ext cx="913002" cy="901553"/>
            </a:xfrm>
            <a:custGeom>
              <a:avLst/>
              <a:gdLst/>
              <a:ahLst/>
              <a:cxnLst/>
              <a:rect l="l" t="t" r="r" b="b"/>
              <a:pathLst>
                <a:path w="12360" h="12205" extrusionOk="0">
                  <a:moveTo>
                    <a:pt x="0" y="1"/>
                  </a:moveTo>
                  <a:cubicBezTo>
                    <a:pt x="374" y="6622"/>
                    <a:pt x="5717" y="11912"/>
                    <a:pt x="12360" y="12204"/>
                  </a:cubicBezTo>
                  <a:lnTo>
                    <a:pt x="12360" y="10497"/>
                  </a:lnTo>
                  <a:cubicBezTo>
                    <a:pt x="6661" y="10208"/>
                    <a:pt x="2082" y="5678"/>
                    <a:pt x="17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763;p22">
              <a:extLst>
                <a:ext uri="{FF2B5EF4-FFF2-40B4-BE49-F238E27FC236}">
                  <a16:creationId xmlns:a16="http://schemas.microsoft.com/office/drawing/2014/main" id="{9D2021F0-078D-4575-A231-FFDAE0E3FE89}"/>
                </a:ext>
              </a:extLst>
            </p:cNvPr>
            <p:cNvSpPr/>
            <p:nvPr/>
          </p:nvSpPr>
          <p:spPr>
            <a:xfrm>
              <a:off x="3679222" y="1913357"/>
              <a:ext cx="1794020" cy="1793946"/>
            </a:xfrm>
            <a:custGeom>
              <a:avLst/>
              <a:gdLst/>
              <a:ahLst/>
              <a:cxnLst/>
              <a:rect l="l" t="t" r="r" b="b"/>
              <a:pathLst>
                <a:path w="24287" h="24286" fill="none" extrusionOk="0">
                  <a:moveTo>
                    <a:pt x="24287" y="12143"/>
                  </a:moveTo>
                  <a:cubicBezTo>
                    <a:pt x="24287" y="18850"/>
                    <a:pt x="18851" y="24286"/>
                    <a:pt x="12144" y="24286"/>
                  </a:cubicBezTo>
                  <a:cubicBezTo>
                    <a:pt x="5437" y="24286"/>
                    <a:pt x="0" y="18850"/>
                    <a:pt x="0" y="12143"/>
                  </a:cubicBezTo>
                  <a:cubicBezTo>
                    <a:pt x="0" y="5436"/>
                    <a:pt x="5437" y="0"/>
                    <a:pt x="12144" y="0"/>
                  </a:cubicBezTo>
                  <a:cubicBezTo>
                    <a:pt x="18851" y="0"/>
                    <a:pt x="24287" y="5436"/>
                    <a:pt x="24287" y="12143"/>
                  </a:cubicBezTo>
                  <a:close/>
                </a:path>
              </a:pathLst>
            </a:custGeom>
            <a:solidFill>
              <a:srgbClr val="002060"/>
            </a:solidFill>
            <a:ln w="3100" cap="flat" cmpd="sng">
              <a:solidFill>
                <a:srgbClr val="002060"/>
              </a:solidFill>
              <a:prstDash val="solid"/>
              <a:miter lim="102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764;p22">
              <a:extLst>
                <a:ext uri="{FF2B5EF4-FFF2-40B4-BE49-F238E27FC236}">
                  <a16:creationId xmlns:a16="http://schemas.microsoft.com/office/drawing/2014/main" id="{445A9C37-9969-41DC-9B4F-2CD78F42B26F}"/>
                </a:ext>
              </a:extLst>
            </p:cNvPr>
            <p:cNvSpPr/>
            <p:nvPr/>
          </p:nvSpPr>
          <p:spPr>
            <a:xfrm>
              <a:off x="4964135" y="3694434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1" y="0"/>
                  </a:moveTo>
                  <a:cubicBezTo>
                    <a:pt x="520" y="0"/>
                    <a:pt x="0" y="519"/>
                    <a:pt x="0" y="1160"/>
                  </a:cubicBezTo>
                  <a:cubicBezTo>
                    <a:pt x="0" y="1801"/>
                    <a:pt x="520" y="2321"/>
                    <a:pt x="1161" y="2321"/>
                  </a:cubicBezTo>
                  <a:cubicBezTo>
                    <a:pt x="1802" y="2321"/>
                    <a:pt x="2321" y="1801"/>
                    <a:pt x="2321" y="1160"/>
                  </a:cubicBezTo>
                  <a:cubicBezTo>
                    <a:pt x="2321" y="519"/>
                    <a:pt x="1802" y="0"/>
                    <a:pt x="11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765;p22">
              <a:extLst>
                <a:ext uri="{FF2B5EF4-FFF2-40B4-BE49-F238E27FC236}">
                  <a16:creationId xmlns:a16="http://schemas.microsoft.com/office/drawing/2014/main" id="{FA490C8E-F55F-4259-99AE-FC082BFD3BC4}"/>
                </a:ext>
              </a:extLst>
            </p:cNvPr>
            <p:cNvSpPr/>
            <p:nvPr/>
          </p:nvSpPr>
          <p:spPr>
            <a:xfrm>
              <a:off x="5586634" y="2681911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0" y="0"/>
                  </a:moveTo>
                  <a:cubicBezTo>
                    <a:pt x="519" y="0"/>
                    <a:pt x="0" y="519"/>
                    <a:pt x="0" y="1160"/>
                  </a:cubicBezTo>
                  <a:cubicBezTo>
                    <a:pt x="0" y="1801"/>
                    <a:pt x="519" y="2321"/>
                    <a:pt x="1160" y="2321"/>
                  </a:cubicBezTo>
                  <a:cubicBezTo>
                    <a:pt x="1801" y="2321"/>
                    <a:pt x="2321" y="1801"/>
                    <a:pt x="2321" y="1160"/>
                  </a:cubicBezTo>
                  <a:cubicBezTo>
                    <a:pt x="2321" y="519"/>
                    <a:pt x="1801" y="0"/>
                    <a:pt x="1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766;p22">
              <a:extLst>
                <a:ext uri="{FF2B5EF4-FFF2-40B4-BE49-F238E27FC236}">
                  <a16:creationId xmlns:a16="http://schemas.microsoft.com/office/drawing/2014/main" id="{85197323-BDC6-4AFD-82F7-39FF0DF37C43}"/>
                </a:ext>
              </a:extLst>
            </p:cNvPr>
            <p:cNvSpPr/>
            <p:nvPr/>
          </p:nvSpPr>
          <p:spPr>
            <a:xfrm>
              <a:off x="4964135" y="1754765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1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801"/>
                    <a:pt x="520" y="2321"/>
                    <a:pt x="1161" y="2321"/>
                  </a:cubicBezTo>
                  <a:cubicBezTo>
                    <a:pt x="1802" y="2321"/>
                    <a:pt x="2321" y="1801"/>
                    <a:pt x="2321" y="1160"/>
                  </a:cubicBezTo>
                  <a:cubicBezTo>
                    <a:pt x="2321" y="520"/>
                    <a:pt x="1802" y="0"/>
                    <a:pt x="11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768;p22">
              <a:extLst>
                <a:ext uri="{FF2B5EF4-FFF2-40B4-BE49-F238E27FC236}">
                  <a16:creationId xmlns:a16="http://schemas.microsoft.com/office/drawing/2014/main" id="{A7A332C0-E224-46C5-A6B5-4C143E5A0AF1}"/>
                </a:ext>
              </a:extLst>
            </p:cNvPr>
            <p:cNvSpPr/>
            <p:nvPr/>
          </p:nvSpPr>
          <p:spPr>
            <a:xfrm>
              <a:off x="4008003" y="3694434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0" y="0"/>
                  </a:moveTo>
                  <a:cubicBezTo>
                    <a:pt x="519" y="0"/>
                    <a:pt x="0" y="519"/>
                    <a:pt x="0" y="1160"/>
                  </a:cubicBezTo>
                  <a:cubicBezTo>
                    <a:pt x="0" y="1801"/>
                    <a:pt x="519" y="2321"/>
                    <a:pt x="1160" y="2321"/>
                  </a:cubicBezTo>
                  <a:cubicBezTo>
                    <a:pt x="1801" y="2321"/>
                    <a:pt x="2321" y="1801"/>
                    <a:pt x="2321" y="1160"/>
                  </a:cubicBezTo>
                  <a:cubicBezTo>
                    <a:pt x="2321" y="519"/>
                    <a:pt x="1801" y="0"/>
                    <a:pt x="1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769;p22">
              <a:extLst>
                <a:ext uri="{FF2B5EF4-FFF2-40B4-BE49-F238E27FC236}">
                  <a16:creationId xmlns:a16="http://schemas.microsoft.com/office/drawing/2014/main" id="{E979F061-669E-4AB3-9640-1494FF27FEB1}"/>
                </a:ext>
              </a:extLst>
            </p:cNvPr>
            <p:cNvSpPr/>
            <p:nvPr/>
          </p:nvSpPr>
          <p:spPr>
            <a:xfrm>
              <a:off x="3376815" y="2738288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1" y="0"/>
                  </a:moveTo>
                  <a:cubicBezTo>
                    <a:pt x="520" y="0"/>
                    <a:pt x="0" y="519"/>
                    <a:pt x="0" y="1160"/>
                  </a:cubicBezTo>
                  <a:cubicBezTo>
                    <a:pt x="0" y="1801"/>
                    <a:pt x="520" y="2321"/>
                    <a:pt x="1161" y="2321"/>
                  </a:cubicBezTo>
                  <a:cubicBezTo>
                    <a:pt x="1802" y="2321"/>
                    <a:pt x="2321" y="1801"/>
                    <a:pt x="2321" y="1160"/>
                  </a:cubicBezTo>
                  <a:cubicBezTo>
                    <a:pt x="2321" y="519"/>
                    <a:pt x="1802" y="0"/>
                    <a:pt x="116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770;p22">
              <a:extLst>
                <a:ext uri="{FF2B5EF4-FFF2-40B4-BE49-F238E27FC236}">
                  <a16:creationId xmlns:a16="http://schemas.microsoft.com/office/drawing/2014/main" id="{63FB2560-C65B-4B88-8DE6-51CDBCDD647C}"/>
                </a:ext>
              </a:extLst>
            </p:cNvPr>
            <p:cNvSpPr/>
            <p:nvPr/>
          </p:nvSpPr>
          <p:spPr>
            <a:xfrm>
              <a:off x="4008003" y="1754765"/>
              <a:ext cx="171446" cy="171446"/>
            </a:xfrm>
            <a:custGeom>
              <a:avLst/>
              <a:gdLst/>
              <a:ahLst/>
              <a:cxnLst/>
              <a:rect l="l" t="t" r="r" b="b"/>
              <a:pathLst>
                <a:path w="2321" h="2321" extrusionOk="0">
                  <a:moveTo>
                    <a:pt x="1160" y="0"/>
                  </a:moveTo>
                  <a:cubicBezTo>
                    <a:pt x="519" y="0"/>
                    <a:pt x="0" y="520"/>
                    <a:pt x="0" y="1160"/>
                  </a:cubicBezTo>
                  <a:cubicBezTo>
                    <a:pt x="0" y="1801"/>
                    <a:pt x="519" y="2321"/>
                    <a:pt x="1160" y="2321"/>
                  </a:cubicBezTo>
                  <a:cubicBezTo>
                    <a:pt x="1801" y="2321"/>
                    <a:pt x="2321" y="1801"/>
                    <a:pt x="2321" y="1160"/>
                  </a:cubicBezTo>
                  <a:cubicBezTo>
                    <a:pt x="2321" y="520"/>
                    <a:pt x="1801" y="0"/>
                    <a:pt x="11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5" name="Picture 8">
            <a:extLst>
              <a:ext uri="{FF2B5EF4-FFF2-40B4-BE49-F238E27FC236}">
                <a16:creationId xmlns:a16="http://schemas.microsoft.com/office/drawing/2014/main" id="{F172F218-11E9-48E1-A712-165C3F66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srgbClr val="00AEE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412" y="5390908"/>
            <a:ext cx="706326" cy="8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>
            <a:extLst>
              <a:ext uri="{FF2B5EF4-FFF2-40B4-BE49-F238E27FC236}">
                <a16:creationId xmlns:a16="http://schemas.microsoft.com/office/drawing/2014/main" id="{25335591-3466-499C-8AA3-01B6DB14B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924" y="5484150"/>
            <a:ext cx="751436" cy="75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9452E48D-AD7B-47A2-9047-9113492FF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971" y="2037579"/>
            <a:ext cx="659050" cy="6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998388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LBS Colour Theme">
      <a:dk1>
        <a:srgbClr val="171616"/>
      </a:dk1>
      <a:lt1>
        <a:srgbClr val="FFFFFF"/>
      </a:lt1>
      <a:dk2>
        <a:srgbClr val="1679CB"/>
      </a:dk2>
      <a:lt2>
        <a:srgbClr val="E7E6E6"/>
      </a:lt2>
      <a:accent1>
        <a:srgbClr val="00AEEF"/>
      </a:accent1>
      <a:accent2>
        <a:srgbClr val="E05434"/>
      </a:accent2>
      <a:accent3>
        <a:srgbClr val="A5A5A5"/>
      </a:accent3>
      <a:accent4>
        <a:srgbClr val="23E0FE"/>
      </a:accent4>
      <a:accent5>
        <a:srgbClr val="00A3FF"/>
      </a:accent5>
      <a:accent6>
        <a:srgbClr val="B5B235"/>
      </a:accent6>
      <a:hlink>
        <a:srgbClr val="0563C1"/>
      </a:hlink>
      <a:folHlink>
        <a:srgbClr val="676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 -  Compatibility Mode" id="{F36EA9A4-BA87-4869-AEE8-8E581EEF1A92}" vid="{8B7F1BB1-5004-473E-9975-F9A8867D2602}"/>
    </a:ext>
  </a:extLst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 -  Compatibility Mode" id="{F36EA9A4-BA87-4869-AEE8-8E581EEF1A92}" vid="{8B7F1BB1-5004-473E-9975-F9A8867D2602}"/>
    </a:ext>
  </a:extLst>
</a:theme>
</file>

<file path=ppt/theme/theme7.xml><?xml version="1.0" encoding="utf-8"?>
<a:theme xmlns:a="http://schemas.openxmlformats.org/drawingml/2006/main" name="3_Office Theme">
  <a:themeElements>
    <a:clrScheme name="LBS Colour Theme">
      <a:dk1>
        <a:srgbClr val="171616"/>
      </a:dk1>
      <a:lt1>
        <a:srgbClr val="FFFFFF"/>
      </a:lt1>
      <a:dk2>
        <a:srgbClr val="1679CB"/>
      </a:dk2>
      <a:lt2>
        <a:srgbClr val="E7E6E6"/>
      </a:lt2>
      <a:accent1>
        <a:srgbClr val="00AEEF"/>
      </a:accent1>
      <a:accent2>
        <a:srgbClr val="E05434"/>
      </a:accent2>
      <a:accent3>
        <a:srgbClr val="A5A5A5"/>
      </a:accent3>
      <a:accent4>
        <a:srgbClr val="23E0FE"/>
      </a:accent4>
      <a:accent5>
        <a:srgbClr val="00A3FF"/>
      </a:accent5>
      <a:accent6>
        <a:srgbClr val="B5B235"/>
      </a:accent6>
      <a:hlink>
        <a:srgbClr val="0563C1"/>
      </a:hlink>
      <a:folHlink>
        <a:srgbClr val="6767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8801</TotalTime>
  <Words>482</Words>
  <Application>Microsoft Macintosh PowerPoint</Application>
  <PresentationFormat>Widescreen</PresentationFormat>
  <Paragraphs>135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Calibri Light</vt:lpstr>
      <vt:lpstr>Merriweather</vt:lpstr>
      <vt:lpstr>Open Sans</vt:lpstr>
      <vt:lpstr>Calibri</vt:lpstr>
      <vt:lpstr>Poppins</vt:lpstr>
      <vt:lpstr>Arial</vt:lpstr>
      <vt:lpstr>Oswald</vt:lpstr>
      <vt:lpstr>Fira Sans Extra Condensed</vt:lpstr>
      <vt:lpstr>Verdana</vt:lpstr>
      <vt:lpstr>Arial MT</vt:lpstr>
      <vt:lpstr>Noto Sans Symbols</vt:lpstr>
      <vt:lpstr>Helvetica</vt:lpstr>
      <vt:lpstr>Roboto</vt:lpstr>
      <vt:lpstr>Quattrocento Sans</vt:lpstr>
      <vt:lpstr>Office Theme</vt:lpstr>
      <vt:lpstr>1_Office Theme</vt:lpstr>
      <vt:lpstr>Template PresentationGo</vt:lpstr>
      <vt:lpstr>1_Template PresentationGo</vt:lpstr>
      <vt:lpstr>2_Template PresentationGO</vt:lpstr>
      <vt:lpstr>2_Office Theme</vt:lpstr>
      <vt:lpstr>3_Office Theme</vt:lpstr>
      <vt:lpstr>African Shoppers’ Behaviour in an Age of Artificial Intelligence National Advertising Conference, 2025</vt:lpstr>
      <vt:lpstr>PowerPoint Presentation</vt:lpstr>
      <vt:lpstr>PowerPoint Presentation</vt:lpstr>
      <vt:lpstr>Challenges to Watch in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Retail Trends </vt:lpstr>
      <vt:lpstr>4 Ways Retailers Can Build Loyalty with AI</vt:lpstr>
      <vt:lpstr>PowerPoint Presentation</vt:lpstr>
      <vt:lpstr>PowerPoint Presentation</vt:lpstr>
      <vt:lpstr>To compete, rethink your business model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Consumer &amp; Buying Process</dc:title>
  <dc:creator>Ephraim Nwokporo</dc:creator>
  <cp:lastModifiedBy>connect2</cp:lastModifiedBy>
  <cp:revision>268</cp:revision>
  <dcterms:modified xsi:type="dcterms:W3CDTF">2025-11-11T20:23:43Z</dcterms:modified>
</cp:coreProperties>
</file>