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Lexend" panose="020B0604020202020204" charset="0"/>
      <p:regular r:id="rId22"/>
      <p:bold r:id="rId23"/>
    </p:embeddedFont>
    <p:embeddedFont>
      <p:font typeface="Arial Black" panose="020B0A04020102020204" pitchFamily="34" charset="0"/>
      <p:regular r:id="rId24"/>
      <p:bold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iQ/eWcGzRWyZeI7il69XMDyhX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38A12C-B012-4DB8-A20D-A837DA36955A}">
  <a:tblStyle styleId="{0C38A12C-B012-4DB8-A20D-A837DA3695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6698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456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93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389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9eeb911cb9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9eeb911cb9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713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f8ef9a967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9f8ef9a967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43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1bfebca4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a1bfebca4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745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1bfebca4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a1bfebca4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294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1bfebca4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a1bfebca4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170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a1bfebca4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a1bfebca4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588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a1bfebca4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a1bfebca4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692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9d6519873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9d6519873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60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9d19bc584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39d19bc584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88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98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a09a8cf82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a09a8cf82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04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09a8cf8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a09a8cf8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73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09a8cf82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a09a8cf82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92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09a8cf82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a09a8cf82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241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d651987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9d651987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112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eeb911cb9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eeb911cb9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85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a025a50be2_2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g3a025a50be2_2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g3a025a50be2_2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a025a50be2_2_4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3a025a50be2_2_4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3a025a50be2_2_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a025a50be2_2_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a025a50be2_2_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g3a025a50be2_2_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a025a50be2_2_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3a025a50be2_2_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3a025a50be2_2_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a025a50be2_2_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a025a50be2_2_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g3a025a50be2_2_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g3a025a50be2_2_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a025a50be2_2_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3a025a50be2_2_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a025a50be2_2_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g3a025a50be2_2_2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g3a025a50be2_2_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a025a50be2_2_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g3a025a50be2_2_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a025a50be2_2_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3a025a50be2_2_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g3a025a50be2_2_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g3a025a50be2_2_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3a025a50be2_2_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a025a50be2_2_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3a025a50be2_2_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a025a50be2_2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3a025a50be2_2_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3a025a50be2_2_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 title="cityscape-donau-city-vienna-austria-with-dc-tower-against-purple-sky.jpg"/>
          <p:cNvPicPr preferRelativeResize="0"/>
          <p:nvPr/>
        </p:nvPicPr>
        <p:blipFill rotWithShape="1">
          <a:blip r:embed="rId3">
            <a:alphaModFix amt="63000"/>
          </a:blip>
          <a:srcRect t="14185"/>
          <a:stretch/>
        </p:blipFill>
        <p:spPr>
          <a:xfrm>
            <a:off x="52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 title="rm222batch5-mind-03.png"/>
          <p:cNvPicPr preferRelativeResize="0"/>
          <p:nvPr/>
        </p:nvPicPr>
        <p:blipFill rotWithShape="1">
          <a:blip r:embed="rId4">
            <a:alphaModFix/>
          </a:blip>
          <a:srcRect b="1418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1411475" y="4486072"/>
            <a:ext cx="63315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858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</a:t>
            </a:r>
            <a:r>
              <a:rPr lang="en" sz="2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311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Rufai Ladipo</a:t>
            </a:r>
            <a:endParaRPr sz="2700" b="1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100000"/>
              </a:lnSpc>
              <a:spcBef>
                <a:spcPts val="311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CEO/Lead Consultant, Agile Communications Limited.</a:t>
            </a:r>
            <a:endParaRPr sz="13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chemeClr val="lt1"/>
              </a:solidFill>
            </a:endParaRPr>
          </a:p>
        </p:txBody>
      </p:sp>
      <p:pic>
        <p:nvPicPr>
          <p:cNvPr id="57" name="Google Shape;57;p1" title="imc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7128" y="1948705"/>
            <a:ext cx="7360199" cy="14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0"/>
            <a:ext cx="9144000" cy="5186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1946499" y="485032"/>
            <a:ext cx="5748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19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SELF-REGULATORY &amp; SECTORAL GROUPS</a:t>
            </a:r>
            <a:endParaRPr sz="19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318050" y="1195401"/>
            <a:ext cx="2522400" cy="52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Advertisers' Association of Nigeria (ADVAN) </a:t>
            </a:r>
            <a:endParaRPr sz="1100" b="1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5828200" y="1183525"/>
            <a:ext cx="2851500" cy="548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 b="1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Association of Advertising Agencies of Nigeria (AAAN) </a:t>
            </a:r>
            <a:endParaRPr sz="1100" b="1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285125" y="1784113"/>
            <a:ext cx="2555400" cy="887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Governance Focus</a:t>
            </a:r>
            <a:r>
              <a:rPr lang="en" sz="1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 </a:t>
            </a: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Client-Side governance and transparency (e.g., media spend, contract fairness)</a:t>
            </a:r>
            <a:endParaRPr sz="1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5856350" y="1773400"/>
            <a:ext cx="2851500" cy="1046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Governance Function</a:t>
            </a:r>
            <a:r>
              <a:rPr lang="en" sz="1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 </a:t>
            </a: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Upholds and enforces a professional code of conduct among its member agencies. Professional Standards for creative output and ethical client relations.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2959959" y="1195400"/>
            <a:ext cx="2715900" cy="52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Media Independent Practitioners Association of Nigeria (MIPAN)</a:t>
            </a:r>
            <a:endParaRPr sz="1100" b="1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2927025" y="1795088"/>
            <a:ext cx="2748900" cy="713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Governance focus</a:t>
            </a:r>
            <a:r>
              <a:rPr lang="en" sz="1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 </a:t>
            </a: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Media accountability in planning, buying, and audience measurement.</a:t>
            </a:r>
            <a:endParaRPr sz="1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5828198" y="3132520"/>
            <a:ext cx="3007200" cy="554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Outdoor Advertising Association of Nigeria (OAAN)</a:t>
            </a:r>
            <a:endParaRPr sz="1200" b="1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5856350" y="3730178"/>
            <a:ext cx="3007200" cy="1046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Governance focus</a:t>
            </a:r>
            <a:r>
              <a:rPr lang="en" sz="1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 </a:t>
            </a: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Develops and enforces Standard Operating Procedures (SOPs) for the OOH sector, often in collaboration with state-level regulators like LASAA.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318048" y="3126027"/>
            <a:ext cx="2456700" cy="52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Experiential Marketers Association of Nigeria (EXMAN)</a:t>
            </a:r>
            <a:endParaRPr sz="1100" b="1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284999" y="3746623"/>
            <a:ext cx="2555400" cy="1046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Governance Focus</a:t>
            </a:r>
            <a:r>
              <a:rPr lang="en" sz="1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 </a:t>
            </a:r>
            <a:r>
              <a:rPr lang="en" sz="1100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Upholds safety standards, event management professionalism, and ethical execution of brand activations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2937988" y="3152626"/>
            <a:ext cx="2748900" cy="52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5C518"/>
                </a:solidFill>
                <a:latin typeface="Lexend"/>
                <a:ea typeface="Lexend"/>
                <a:cs typeface="Lexend"/>
                <a:sym typeface="Lexend"/>
              </a:rPr>
              <a:t>Broadcasting Organisation of Nigeria (BON)</a:t>
            </a:r>
            <a:endParaRPr sz="1100" b="1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2973925" y="3746613"/>
            <a:ext cx="2748900" cy="900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Governance focus</a:t>
            </a:r>
            <a:r>
              <a:rPr lang="en" sz="1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</a:t>
            </a:r>
            <a:r>
              <a:rPr lang="en" sz="1350" b="1">
                <a:solidFill>
                  <a:srgbClr val="D1D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100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Upholds journalistic integrity, enforces broadcast codes of practice, and manages media airtime standards.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 txBox="1"/>
          <p:nvPr/>
        </p:nvSpPr>
        <p:spPr>
          <a:xfrm>
            <a:off x="2421925" y="374225"/>
            <a:ext cx="6317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Regulatory Bodies</a:t>
            </a:r>
            <a:endParaRPr sz="21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4" name="Google Shape;164;p4"/>
          <p:cNvGraphicFramePr/>
          <p:nvPr/>
        </p:nvGraphicFramePr>
        <p:xfrm>
          <a:off x="490228" y="9588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{0C38A12C-B012-4DB8-A20D-A837DA36955A}</a:tableStyleId>
              </a:tblPr>
              <a:tblGrid>
                <a:gridCol w="4091125"/>
                <a:gridCol w="4091125"/>
              </a:tblGrid>
              <a:tr h="345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Regulatory Body</a:t>
                      </a:r>
                      <a:endParaRPr sz="1200" b="1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Function</a:t>
                      </a:r>
                      <a:endParaRPr sz="1200" b="1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</a:tr>
              <a:tr h="704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Nigerian Communications Commission (NCC)</a:t>
                      </a:r>
                      <a:endParaRPr sz="1200" b="1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Regulates telecommunications and, by extension, mobile and digital communication channels.</a:t>
                      </a:r>
                      <a:endParaRPr sz="12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</a:tr>
              <a:tr h="525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National Broadcasting Commission (NBC)</a:t>
                      </a:r>
                      <a:endParaRPr sz="1200" b="1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Regulates broadcast media (TV/Radio) content and advertising standards.</a:t>
                      </a:r>
                      <a:endParaRPr sz="12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</a:tr>
              <a:tr h="704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National Institute of Marketing of Nigeria (NIMN)</a:t>
                      </a:r>
                      <a:endParaRPr sz="1200" b="1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Professional body for marketers, focusing on training, certification, and ethical standards for members.</a:t>
                      </a:r>
                      <a:endParaRPr sz="12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</a:tr>
              <a:tr h="704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Corporate Affairs Commission (CAC)</a:t>
                      </a:r>
                      <a:endParaRPr sz="1200" b="1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Governs the legal structure and registration of IMC businesses (e.g., company limited by shares. )</a:t>
                      </a:r>
                      <a:endParaRPr sz="12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65" name="Google Shape;165;p4" title="Screenshot 2025-10-28 at 10.24.1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4931" y="4090675"/>
            <a:ext cx="1312300" cy="9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 title="Screenshot 2025-10-28 at 10.26.5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9631" y="4133504"/>
            <a:ext cx="927762" cy="857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 title="Screenshot 2025-10-28 at 10.26.3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9794" y="4133504"/>
            <a:ext cx="857596" cy="85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 title="Screenshot 2025-10-28 at 10.26.0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9789" y="4133504"/>
            <a:ext cx="2148234" cy="85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39eeb911cb9_0_401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9eeb911cb9_0_401"/>
          <p:cNvSpPr txBox="1"/>
          <p:nvPr/>
        </p:nvSpPr>
        <p:spPr>
          <a:xfrm>
            <a:off x="1039850" y="793750"/>
            <a:ext cx="6431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Governance Challenges and Stakeholders Conflict</a:t>
            </a:r>
            <a:endParaRPr sz="25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5" name="Google Shape;175;g39eeb911cb9_0_401"/>
          <p:cNvSpPr txBox="1"/>
          <p:nvPr/>
        </p:nvSpPr>
        <p:spPr>
          <a:xfrm>
            <a:off x="252462" y="18735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F5DC49"/>
                </a:solidFill>
                <a:latin typeface="Lexend"/>
                <a:ea typeface="Lexend"/>
                <a:cs typeface="Lexend"/>
                <a:sym typeface="Lexend"/>
              </a:rPr>
              <a:t>There are some key friction points in the Nigerian IMC governance landscape</a:t>
            </a:r>
            <a:endParaRPr sz="1800">
              <a:solidFill>
                <a:srgbClr val="F5DC4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6" name="Google Shape;176;g39eeb911cb9_0_401"/>
          <p:cNvSpPr txBox="1"/>
          <p:nvPr/>
        </p:nvSpPr>
        <p:spPr>
          <a:xfrm>
            <a:off x="388948" y="2595068"/>
            <a:ext cx="1879500" cy="2017800"/>
          </a:xfrm>
          <a:prstGeom prst="rect">
            <a:avLst/>
          </a:prstGeom>
          <a:noFill/>
          <a:ln w="9525" cap="flat" cmpd="sng">
            <a:solidFill>
              <a:srgbClr val="F5DC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Statutory Overreach vs. Commercial Reality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Disagreements between ARCON and ADVAN over the scope of regulation </a:t>
            </a:r>
            <a:endParaRPr sz="12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" name="Google Shape;177;g39eeb911cb9_0_401"/>
          <p:cNvSpPr txBox="1"/>
          <p:nvPr/>
        </p:nvSpPr>
        <p:spPr>
          <a:xfrm>
            <a:off x="2403200" y="2579125"/>
            <a:ext cx="2683800" cy="2354100"/>
          </a:xfrm>
          <a:prstGeom prst="rect">
            <a:avLst/>
          </a:prstGeom>
          <a:noFill/>
          <a:ln w="9525" cap="flat" cmpd="sng">
            <a:solidFill>
              <a:srgbClr val="F5DC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Payment Terms and Contractual Fairness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The provision in the Advertising Industry Standard of Practice (AISOP) stipulating a maximum contract payment period. </a:t>
            </a:r>
            <a:r>
              <a:rPr lang="en" sz="1100" b="1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ADVAN</a:t>
            </a:r>
            <a:r>
              <a:rPr lang="en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 argues this is an overreach into commercial contracts; </a:t>
            </a:r>
            <a:r>
              <a:rPr lang="en" sz="1100" b="1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AAAN</a:t>
            </a:r>
            <a:r>
              <a:rPr lang="en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 and other agencies generally support it for financial stability.</a:t>
            </a:r>
            <a:endParaRPr sz="1200" b="1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" name="Google Shape;178;g39eeb911cb9_0_401"/>
          <p:cNvSpPr txBox="1"/>
          <p:nvPr/>
        </p:nvSpPr>
        <p:spPr>
          <a:xfrm>
            <a:off x="5221750" y="2625775"/>
            <a:ext cx="3619800" cy="1969500"/>
          </a:xfrm>
          <a:prstGeom prst="rect">
            <a:avLst/>
          </a:prstGeom>
          <a:noFill/>
          <a:ln w="9525" cap="flat" cmpd="sng">
            <a:solidFill>
              <a:srgbClr val="F5DC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Digital Compliance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Ensuring all IMC actors comply with ARCON's mandate to vet all advertisements, particularly those flowing rapidly on social and digital platforms, which the previous APCON Act did not cover effectively.</a:t>
            </a:r>
            <a:endParaRPr sz="11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39f8ef9a967_0_452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9f8ef9a967_0_452"/>
          <p:cNvSpPr txBox="1">
            <a:spLocks noGrp="1"/>
          </p:cNvSpPr>
          <p:nvPr>
            <p:ph type="subTitle" idx="1"/>
          </p:nvPr>
        </p:nvSpPr>
        <p:spPr>
          <a:xfrm>
            <a:off x="1573800" y="2571750"/>
            <a:ext cx="25947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What </a:t>
            </a:r>
            <a:endParaRPr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85" name="Google Shape;185;g39f8ef9a967_0_452" title="1175562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2375" y="21500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a1bfebca41_0_26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6580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3a1bfebca41_0_26"/>
          <p:cNvSpPr txBox="1"/>
          <p:nvPr/>
        </p:nvSpPr>
        <p:spPr>
          <a:xfrm>
            <a:off x="862898" y="549261"/>
            <a:ext cx="7713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i="0" u="none" strike="noStrike" cap="none">
                <a:solidFill>
                  <a:srgbClr val="F5C518"/>
                </a:solidFill>
                <a:latin typeface="Arial Black"/>
                <a:ea typeface="Arial Black"/>
                <a:cs typeface="Arial Black"/>
                <a:sym typeface="Arial Black"/>
              </a:rPr>
              <a:t>THE FOUNDATION: Internal Governance First</a:t>
            </a:r>
            <a:endParaRPr sz="500"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2" name="Google Shape;192;g3a1bfebca41_0_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38" y="1623417"/>
            <a:ext cx="28575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a1bfebca41_0_26"/>
          <p:cNvSpPr txBox="1"/>
          <p:nvPr/>
        </p:nvSpPr>
        <p:spPr>
          <a:xfrm>
            <a:off x="1035844" y="1609129"/>
            <a:ext cx="74652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Structural Integrity:</a:t>
            </a:r>
            <a:r>
              <a:rPr lang="en" i="0" u="none" strike="noStrike" cap="none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 A defined Board, Management, and Legal (CAC) structure is the non-negotiable starting point for any professional agency.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94" name="Google Shape;194;g3a1bfebca41_0_2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938" y="2304752"/>
            <a:ext cx="2857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a1bfebca41_0_2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938" y="2986088"/>
            <a:ext cx="2857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3a1bfebca41_0_2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2938" y="3667422"/>
            <a:ext cx="28575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a1bfebca41_0_26"/>
          <p:cNvSpPr txBox="1"/>
          <p:nvPr/>
        </p:nvSpPr>
        <p:spPr>
          <a:xfrm>
            <a:off x="1035844" y="2290465"/>
            <a:ext cx="74652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Financial Discipline &amp; Compliance:</a:t>
            </a:r>
            <a:r>
              <a:rPr lang="en" sz="1300" i="0" u="none" strike="noStrike" cap="none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 Full and provable compliance with all statutory obligations</a:t>
            </a:r>
            <a:r>
              <a:rPr lang="en" sz="1300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 - </a:t>
            </a:r>
            <a:r>
              <a:rPr lang="en" sz="1300" i="0" u="none" strike="noStrike" cap="none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Tax, Pension, NSITF, and </a:t>
            </a:r>
            <a:r>
              <a:rPr lang="en" sz="1300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HMO —</a:t>
            </a:r>
            <a:r>
              <a:rPr lang="en" sz="1300" i="0" u="none" strike="noStrike" cap="none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is mandatory.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8" name="Google Shape;198;g3a1bfebca41_0_26"/>
          <p:cNvSpPr txBox="1"/>
          <p:nvPr/>
        </p:nvSpPr>
        <p:spPr>
          <a:xfrm>
            <a:off x="1035844" y="2971800"/>
            <a:ext cx="74652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Financial Accountability:</a:t>
            </a:r>
            <a:r>
              <a:rPr lang="en" sz="1300" i="0" u="none" strike="noStrike" cap="none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 Implement mandatory internal audits and transparent financial reporting. This is not optional.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9" name="Google Shape;199;g3a1bfebca41_0_26"/>
          <p:cNvSpPr txBox="1"/>
          <p:nvPr/>
        </p:nvSpPr>
        <p:spPr>
          <a:xfrm>
            <a:off x="1035844" y="3653135"/>
            <a:ext cx="746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Strategic Readiness:</a:t>
            </a:r>
            <a:r>
              <a:rPr lang="en" sz="1300" i="0" u="none" strike="noStrike" cap="none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 Being in </a:t>
            </a:r>
            <a:r>
              <a:rPr lang="en" sz="1300" b="1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"</a:t>
            </a:r>
            <a:r>
              <a:rPr lang="en" sz="1300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good business standing</a:t>
            </a:r>
            <a:r>
              <a:rPr lang="en" sz="1300" b="1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"</a:t>
            </a:r>
            <a:r>
              <a:rPr lang="en" sz="1300" i="0" u="none" strike="noStrike" cap="none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 by managing assets and liabilities is the </a:t>
            </a:r>
            <a:r>
              <a:rPr lang="en" sz="1300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only </a:t>
            </a:r>
            <a:r>
              <a:rPr lang="en" sz="1300" i="0" u="none" strike="noStrike" cap="none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prerequisite for attracting investment, international affiliation, and viable M&amp;A.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3a1bfebca41_0_43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6580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a1bfebca41_0_43"/>
          <p:cNvSpPr txBox="1"/>
          <p:nvPr/>
        </p:nvSpPr>
        <p:spPr>
          <a:xfrm>
            <a:off x="668975" y="461526"/>
            <a:ext cx="84609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5C518"/>
                </a:solidFill>
                <a:latin typeface="Arial Black"/>
                <a:ea typeface="Arial Black"/>
                <a:cs typeface="Arial Black"/>
                <a:sym typeface="Arial Black"/>
              </a:rPr>
              <a:t>          </a:t>
            </a:r>
            <a:r>
              <a:rPr lang="en" sz="2700" b="1" i="0" u="none" strike="noStrike" cap="none">
                <a:solidFill>
                  <a:srgbClr val="F5C518"/>
                </a:solidFill>
                <a:latin typeface="Arial Black"/>
                <a:ea typeface="Arial Black"/>
                <a:cs typeface="Arial Black"/>
                <a:sym typeface="Arial Black"/>
              </a:rPr>
              <a:t> A Govern</a:t>
            </a:r>
            <a:r>
              <a:rPr lang="en" sz="2700" b="1">
                <a:solidFill>
                  <a:srgbClr val="F5C518"/>
                </a:solidFill>
                <a:latin typeface="Arial Black"/>
                <a:ea typeface="Arial Black"/>
                <a:cs typeface="Arial Black"/>
                <a:sym typeface="Arial Black"/>
              </a:rPr>
              <a:t>ance Shift</a:t>
            </a:r>
            <a:endParaRPr sz="9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6" name="Google Shape;206;g3a1bfebca41_0_4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38" y="1623417"/>
            <a:ext cx="2857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a1bfebca41_0_4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938" y="2304752"/>
            <a:ext cx="2857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a1bfebca41_0_4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938" y="2986088"/>
            <a:ext cx="28575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a1bfebca41_0_43"/>
          <p:cNvSpPr txBox="1"/>
          <p:nvPr/>
        </p:nvSpPr>
        <p:spPr>
          <a:xfrm>
            <a:off x="1035844" y="1609129"/>
            <a:ext cx="74652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Power Shift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0" name="Google Shape;210;g3a1bfebca41_0_43"/>
          <p:cNvSpPr txBox="1"/>
          <p:nvPr/>
        </p:nvSpPr>
        <p:spPr>
          <a:xfrm>
            <a:off x="1035844" y="2290465"/>
            <a:ext cx="74652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The Void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" name="Google Shape;211;g3a1bfebca41_0_43"/>
          <p:cNvSpPr txBox="1"/>
          <p:nvPr/>
        </p:nvSpPr>
        <p:spPr>
          <a:xfrm>
            <a:off x="1035844" y="2971800"/>
            <a:ext cx="74652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Policy Somersault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3a1bfebca41_0_58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6580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a1bfebca41_0_58"/>
          <p:cNvSpPr txBox="1"/>
          <p:nvPr/>
        </p:nvSpPr>
        <p:spPr>
          <a:xfrm>
            <a:off x="745750" y="428625"/>
            <a:ext cx="83841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i="0" u="none" strike="noStrike" cap="none">
                <a:solidFill>
                  <a:srgbClr val="F5C518"/>
                </a:solidFill>
                <a:latin typeface="Arial Black"/>
                <a:ea typeface="Arial Black"/>
                <a:cs typeface="Arial Black"/>
                <a:sym typeface="Arial Black"/>
              </a:rPr>
              <a:t>THE CONSEQUENCES</a:t>
            </a:r>
            <a:endParaRPr sz="500"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18" name="Google Shape;218;g3a1bfebca41_0_5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50" y="2485153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a1bfebca41_0_5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250" y="1594275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a1bfebca41_0_5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250" y="3307888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a1bfebca41_0_5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7250" y="4130646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a1bfebca41_0_58"/>
          <p:cNvSpPr txBox="1"/>
          <p:nvPr/>
        </p:nvSpPr>
        <p:spPr>
          <a:xfrm>
            <a:off x="1381125" y="1586189"/>
            <a:ext cx="65919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Cultural Void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3" name="Google Shape;223;g3a1bfebca41_0_58"/>
          <p:cNvSpPr txBox="1"/>
          <p:nvPr/>
        </p:nvSpPr>
        <p:spPr>
          <a:xfrm>
            <a:off x="1381125" y="2485150"/>
            <a:ext cx="7249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Regulatory Overreach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4" name="Google Shape;224;g3a1bfebca41_0_58"/>
          <p:cNvSpPr txBox="1"/>
          <p:nvPr/>
        </p:nvSpPr>
        <p:spPr>
          <a:xfrm>
            <a:off x="1381125" y="3260515"/>
            <a:ext cx="6471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Global Isolation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5" name="Google Shape;225;g3a1bfebca41_0_58"/>
          <p:cNvSpPr txBox="1"/>
          <p:nvPr/>
        </p:nvSpPr>
        <p:spPr>
          <a:xfrm>
            <a:off x="1381124" y="4035900"/>
            <a:ext cx="6219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Erosion of Excellence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3a1bfebca41_0_81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7676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a1bfebca41_0_81"/>
          <p:cNvSpPr txBox="1"/>
          <p:nvPr/>
        </p:nvSpPr>
        <p:spPr>
          <a:xfrm>
            <a:off x="2390800" y="461550"/>
            <a:ext cx="3169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5C518"/>
                </a:solidFill>
                <a:latin typeface="Arial Black"/>
                <a:ea typeface="Arial Black"/>
                <a:cs typeface="Arial Black"/>
                <a:sym typeface="Arial Black"/>
              </a:rPr>
              <a:t>A Clear Solution</a:t>
            </a:r>
            <a:endParaRPr sz="500"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2" name="Google Shape;232;g3a1bfebca41_0_81"/>
          <p:cNvSpPr txBox="1"/>
          <p:nvPr/>
        </p:nvSpPr>
        <p:spPr>
          <a:xfrm>
            <a:off x="547675" y="1503927"/>
            <a:ext cx="74652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Our </a:t>
            </a:r>
            <a:r>
              <a:rPr lang="en" u="sng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i="0" u="sng" strike="noStrike" cap="none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ractice must be guided by a professional body, not solely a regulatory organ.</a:t>
            </a:r>
            <a:endParaRPr u="sng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33" name="Google Shape;233;g3a1bfebca41_0_8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676" y="3067272"/>
            <a:ext cx="348125" cy="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a1bfebca41_0_81"/>
          <p:cNvSpPr txBox="1"/>
          <p:nvPr/>
        </p:nvSpPr>
        <p:spPr>
          <a:xfrm>
            <a:off x="1068745" y="3070129"/>
            <a:ext cx="74652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The need for a practitioner</a:t>
            </a:r>
            <a:r>
              <a:rPr lang="en" i="0" u="none" strike="noStrike" cap="none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-led Council constituted by </a:t>
            </a:r>
            <a:r>
              <a:rPr lang="en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sectoral</a:t>
            </a:r>
            <a:r>
              <a:rPr lang="en" b="1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i="0" u="none" strike="noStrike" cap="none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nominations</a:t>
            </a:r>
            <a:r>
              <a:rPr lang="en" i="0" u="none" strike="noStrike" cap="none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i="0" u="none" strike="noStrike" cap="none">
              <a:solidFill>
                <a:srgbClr val="D1D5DB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0" u="none" strike="noStrike" cap="none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from AAAN, ADVAN, MIPAN, OAAN</a:t>
            </a:r>
            <a:r>
              <a:rPr lang="en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, EXMAN and BON.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35" name="Google Shape;235;g3a1bfebca41_0_8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204" y="3998762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3a1bfebca41_0_81"/>
          <p:cNvSpPr txBox="1"/>
          <p:nvPr/>
        </p:nvSpPr>
        <p:spPr>
          <a:xfrm>
            <a:off x="1085025" y="3913900"/>
            <a:ext cx="70194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3F4F6"/>
                </a:solidFill>
                <a:latin typeface="Lexend"/>
                <a:ea typeface="Lexend"/>
                <a:cs typeface="Lexend"/>
                <a:sym typeface="Lexend"/>
              </a:rPr>
              <a:t>Governance Focus: </a:t>
            </a:r>
            <a:r>
              <a:rPr lang="en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Practitioners </a:t>
            </a:r>
            <a:r>
              <a:rPr lang="en" i="0" u="none" strike="noStrike" cap="none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must handle</a:t>
            </a:r>
            <a:r>
              <a:rPr lang="en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 practice</a:t>
            </a:r>
            <a:r>
              <a:rPr lang="en" i="0" u="none" strike="noStrike" cap="none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, training, knowledge transfer, mentoring, business development, and consolidation</a:t>
            </a:r>
            <a:r>
              <a:rPr lang="en">
                <a:solidFill>
                  <a:srgbClr val="D1D5DB"/>
                </a:solidFill>
                <a:latin typeface="Lexend"/>
                <a:ea typeface="Lexend"/>
                <a:cs typeface="Lexend"/>
                <a:sym typeface="Lexend"/>
              </a:rPr>
              <a:t>.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3a1bfebca41_0_101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6580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a1bfebca41_0_101"/>
          <p:cNvSpPr txBox="1"/>
          <p:nvPr/>
        </p:nvSpPr>
        <p:spPr>
          <a:xfrm>
            <a:off x="1413450" y="744558"/>
            <a:ext cx="63171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Inclusivity is Non-Negotiable</a:t>
            </a:r>
            <a:endParaRPr sz="9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3" name="Google Shape;243;g3a1bfebca41_0_101"/>
          <p:cNvSpPr txBox="1"/>
          <p:nvPr/>
        </p:nvSpPr>
        <p:spPr>
          <a:xfrm>
            <a:off x="12" y="2272004"/>
            <a:ext cx="85725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Our collective effort </a:t>
            </a:r>
            <a:r>
              <a:rPr lang="en" sz="150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is the only guarantee of integrity </a:t>
            </a:r>
            <a:endParaRPr sz="1500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and global competitiveness.</a:t>
            </a:r>
            <a:endParaRPr sz="15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39d65198737_0_149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-3290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9d65198737_0_149"/>
          <p:cNvSpPr txBox="1">
            <a:spLocks noGrp="1"/>
          </p:cNvSpPr>
          <p:nvPr>
            <p:ph type="title"/>
          </p:nvPr>
        </p:nvSpPr>
        <p:spPr>
          <a:xfrm>
            <a:off x="976050" y="712150"/>
            <a:ext cx="5551200" cy="38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1C232"/>
                </a:solidFill>
                <a:latin typeface="Arial Black"/>
                <a:ea typeface="Arial Black"/>
                <a:cs typeface="Arial Black"/>
                <a:sym typeface="Arial Black"/>
              </a:rPr>
              <a:t>LET’S DISCUSS!</a:t>
            </a:r>
            <a:endParaRPr sz="3500">
              <a:solidFill>
                <a:srgbClr val="F1C23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9d19bc5843_0_8"/>
          <p:cNvSpPr txBox="1">
            <a:spLocks noGrp="1"/>
          </p:cNvSpPr>
          <p:nvPr>
            <p:ph type="title" idx="4294967295"/>
          </p:nvPr>
        </p:nvSpPr>
        <p:spPr>
          <a:xfrm>
            <a:off x="479700" y="806342"/>
            <a:ext cx="5197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3000"/>
              <a:buNone/>
            </a:pPr>
            <a:r>
              <a:rPr lang="en" sz="3600">
                <a:solidFill>
                  <a:srgbClr val="1155CC"/>
                </a:solidFill>
                <a:latin typeface="Arial Black"/>
                <a:ea typeface="Arial Black"/>
                <a:cs typeface="Arial Black"/>
                <a:sym typeface="Arial Black"/>
              </a:rPr>
              <a:t>What is Governance?</a:t>
            </a:r>
            <a:endParaRPr sz="2400">
              <a:solidFill>
                <a:srgbClr val="1155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3" name="Google Shape;63;g39d19bc5843_0_8"/>
          <p:cNvSpPr txBox="1">
            <a:spLocks noGrp="1"/>
          </p:cNvSpPr>
          <p:nvPr>
            <p:ph type="title" idx="4294967295"/>
          </p:nvPr>
        </p:nvSpPr>
        <p:spPr>
          <a:xfrm>
            <a:off x="425275" y="2060638"/>
            <a:ext cx="4331100" cy="3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0">
                <a:latin typeface="Times New Roman"/>
                <a:ea typeface="Times New Roman"/>
                <a:cs typeface="Times New Roman"/>
                <a:sym typeface="Times New Roman"/>
              </a:rPr>
              <a:t>According to Governance Institute, Governance is the way by which an organisation is run or governed, over and above its basic legal obligations.</a:t>
            </a:r>
            <a:endParaRPr sz="18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0">
                <a:latin typeface="Times New Roman"/>
                <a:ea typeface="Times New Roman"/>
                <a:cs typeface="Times New Roman"/>
                <a:sym typeface="Times New Roman"/>
              </a:rPr>
              <a:t>There are four key components of governance: </a:t>
            </a:r>
            <a:endParaRPr sz="1800"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g39d19bc5843_0_8"/>
          <p:cNvSpPr txBox="1"/>
          <p:nvPr/>
        </p:nvSpPr>
        <p:spPr>
          <a:xfrm>
            <a:off x="5801525" y="1337970"/>
            <a:ext cx="33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Transparency</a:t>
            </a:r>
            <a:endParaRPr sz="1800" b="1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5" name="Google Shape;65;g39d19bc5843_0_8"/>
          <p:cNvSpPr txBox="1"/>
          <p:nvPr/>
        </p:nvSpPr>
        <p:spPr>
          <a:xfrm>
            <a:off x="5833289" y="2060651"/>
            <a:ext cx="33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Accountability</a:t>
            </a:r>
            <a:endParaRPr sz="1800" b="1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6" name="Google Shape;66;g39d19bc5843_0_8"/>
          <p:cNvSpPr txBox="1"/>
          <p:nvPr/>
        </p:nvSpPr>
        <p:spPr>
          <a:xfrm>
            <a:off x="5821186" y="2897954"/>
            <a:ext cx="33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Integrity</a:t>
            </a:r>
            <a:endParaRPr sz="1800" b="1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7" name="Google Shape;67;g39d19bc5843_0_8"/>
          <p:cNvSpPr txBox="1"/>
          <p:nvPr/>
        </p:nvSpPr>
        <p:spPr>
          <a:xfrm>
            <a:off x="5841975" y="3768101"/>
            <a:ext cx="33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Stewardship</a:t>
            </a:r>
            <a:endParaRPr sz="1800" b="1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8" name="Google Shape;68;g39d19bc5843_0_8" title="accountability_127970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800" y="1999107"/>
            <a:ext cx="645100" cy="6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39d19bc5843_0_8" title="108af330-83ca-4cd6-9678-bcd23c0546e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2299" y="1284649"/>
            <a:ext cx="645100" cy="6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39d19bc5843_0_8" title="77a00bd6-65f1-421c-8ae5-a2251b7b380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4641" y="2855375"/>
            <a:ext cx="695173" cy="695173"/>
          </a:xfrm>
          <a:prstGeom prst="rect">
            <a:avLst/>
          </a:prstGeom>
          <a:solidFill>
            <a:srgbClr val="0056B3"/>
          </a:solidFill>
          <a:ln>
            <a:noFill/>
          </a:ln>
        </p:spPr>
      </p:pic>
      <p:pic>
        <p:nvPicPr>
          <p:cNvPr id="71" name="Google Shape;71;g39d19bc5843_0_8" title="5893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7824" y="3698525"/>
            <a:ext cx="736650" cy="7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title" idx="4294967295"/>
          </p:nvPr>
        </p:nvSpPr>
        <p:spPr>
          <a:xfrm>
            <a:off x="462400" y="860475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100">
                <a:solidFill>
                  <a:srgbClr val="1155CC"/>
                </a:solidFill>
                <a:latin typeface="Arial Black"/>
                <a:ea typeface="Arial Black"/>
                <a:cs typeface="Arial Black"/>
                <a:sym typeface="Arial Black"/>
              </a:rPr>
              <a:t>The Key Issues: Why Governance </a:t>
            </a:r>
            <a:endParaRPr sz="2100">
              <a:solidFill>
                <a:srgbClr val="1155CC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100">
                <a:solidFill>
                  <a:srgbClr val="1155CC"/>
                </a:solidFill>
                <a:latin typeface="Arial Black"/>
                <a:ea typeface="Arial Black"/>
                <a:cs typeface="Arial Black"/>
                <a:sym typeface="Arial Black"/>
              </a:rPr>
              <a:t>Matters in the IMC</a:t>
            </a:r>
            <a:endParaRPr sz="2100">
              <a:solidFill>
                <a:srgbClr val="1155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419525" y="1902275"/>
            <a:ext cx="5702700" cy="26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56B3"/>
              </a:buClr>
              <a:buSzPts val="1800"/>
              <a:buFont typeface="Times New Roman"/>
              <a:buChar char="❏"/>
            </a:pPr>
            <a:r>
              <a:rPr lang="en" sz="1800" b="1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Trust:</a:t>
            </a:r>
            <a:r>
              <a:rPr lang="en" sz="18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Ensures truth and transparency in communication.</a:t>
            </a:r>
            <a:endParaRPr sz="1800">
              <a:solidFill>
                <a:srgbClr val="0056B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6B3"/>
              </a:buClr>
              <a:buSzPts val="1800"/>
              <a:buFont typeface="Times New Roman"/>
              <a:buChar char="❏"/>
            </a:pPr>
            <a:r>
              <a:rPr lang="en" sz="1800" b="1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Consumer Protection:</a:t>
            </a:r>
            <a:r>
              <a:rPr lang="en" sz="18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Safeguards consumers against misleading or harmful advertisements.</a:t>
            </a:r>
            <a:endParaRPr sz="1800">
              <a:solidFill>
                <a:srgbClr val="0056B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6B3"/>
              </a:buClr>
              <a:buSzPts val="1800"/>
              <a:buFont typeface="Times New Roman"/>
              <a:buChar char="❏"/>
            </a:pPr>
            <a:r>
              <a:rPr lang="en" sz="1800" b="1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Professionalism:</a:t>
            </a:r>
            <a:r>
              <a:rPr lang="en" sz="18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Upholds ethical standards and practices within the industry.</a:t>
            </a:r>
            <a:endParaRPr sz="1800">
              <a:solidFill>
                <a:srgbClr val="0056B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6B3"/>
              </a:buClr>
              <a:buSzPts val="1800"/>
              <a:buFont typeface="Times New Roman"/>
              <a:buChar char="❏"/>
            </a:pPr>
            <a:r>
              <a:rPr lang="en" sz="1800" b="1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Compliance:</a:t>
            </a:r>
            <a:r>
              <a:rPr lang="en" sz="18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Ensures adherence to national laws and regulations (e.g., the use of content, data etc.).</a:t>
            </a:r>
            <a:endParaRPr sz="1800">
              <a:solidFill>
                <a:srgbClr val="0056B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3" title="pngwing.com (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750" y="695125"/>
            <a:ext cx="3090225" cy="41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3a09a8cf82f_0_14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0"/>
            <a:ext cx="9144000" cy="52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3a09a8cf82f_0_14"/>
          <p:cNvSpPr txBox="1"/>
          <p:nvPr/>
        </p:nvSpPr>
        <p:spPr>
          <a:xfrm>
            <a:off x="1469575" y="1864373"/>
            <a:ext cx="63171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PART 1 - INTERNAL GOVERNANCE</a:t>
            </a:r>
            <a:endParaRPr sz="2500" b="1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(THE AGENCY LEVEL)</a:t>
            </a:r>
            <a:endParaRPr sz="2100" b="1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a09a8cf82f_0_0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3a09a8cf82f_0_0"/>
          <p:cNvSpPr txBox="1"/>
          <p:nvPr/>
        </p:nvSpPr>
        <p:spPr>
          <a:xfrm>
            <a:off x="951765" y="295549"/>
            <a:ext cx="7346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CORPORATE GOVERNANCE IN THE IMC AGENCIES</a:t>
            </a:r>
            <a:endParaRPr sz="15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" name="Google Shape;91;g3a09a8cf82f_0_0"/>
          <p:cNvSpPr/>
          <p:nvPr/>
        </p:nvSpPr>
        <p:spPr>
          <a:xfrm>
            <a:off x="678800" y="1565600"/>
            <a:ext cx="2288100" cy="285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a09a8cf82f_0_0"/>
          <p:cNvSpPr/>
          <p:nvPr/>
        </p:nvSpPr>
        <p:spPr>
          <a:xfrm>
            <a:off x="3777251" y="1565700"/>
            <a:ext cx="2288100" cy="285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3a09a8cf82f_0_0"/>
          <p:cNvSpPr/>
          <p:nvPr/>
        </p:nvSpPr>
        <p:spPr>
          <a:xfrm>
            <a:off x="6568975" y="1565700"/>
            <a:ext cx="2156700" cy="280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a09a8cf82f_0_0"/>
          <p:cNvSpPr txBox="1"/>
          <p:nvPr/>
        </p:nvSpPr>
        <p:spPr>
          <a:xfrm>
            <a:off x="711645" y="1043030"/>
            <a:ext cx="271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Foundational Business </a:t>
            </a:r>
            <a:endParaRPr sz="12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Structure</a:t>
            </a:r>
            <a:endParaRPr sz="12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" name="Google Shape;95;g3a09a8cf82f_0_0"/>
          <p:cNvSpPr txBox="1"/>
          <p:nvPr/>
        </p:nvSpPr>
        <p:spPr>
          <a:xfrm>
            <a:off x="591176" y="1675100"/>
            <a:ext cx="22881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Structure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: Mandates a shift from a founder-led culture to an institution-led business. </a:t>
            </a: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Hierarchy: 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Clear establishment of Board Structure, Management Structure, and operational roles.</a:t>
            </a: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Leadership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: Essential for ethical culture and maintaining standing in association matters</a:t>
            </a: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" name="Google Shape;96;g3a09a8cf82f_0_0"/>
          <p:cNvSpPr txBox="1"/>
          <p:nvPr/>
        </p:nvSpPr>
        <p:spPr>
          <a:xfrm>
            <a:off x="3651725" y="1565700"/>
            <a:ext cx="2478900" cy="31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AutoNum type="arabicPeriod"/>
            </a:pPr>
            <a:r>
              <a:rPr lang="en" sz="1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Mandatory Compliance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: Adherence to Taxation and all statutory deductions.</a:t>
            </a: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AutoNum type="arabicPeriod"/>
            </a:pPr>
            <a:r>
              <a:rPr lang="en" sz="1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Statutory Obligations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: Ensure compliance with NSITF, Pension, and Employee Health Management Scheme (HMO).</a:t>
            </a: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AutoNum type="arabicPeriod"/>
            </a:pPr>
            <a:r>
              <a:rPr lang="en" sz="1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Accountability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: Timely and accurate Quarterly Financial Reporting.</a:t>
            </a: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" name="Google Shape;97;g3a09a8cf82f_0_0"/>
          <p:cNvSpPr txBox="1"/>
          <p:nvPr/>
        </p:nvSpPr>
        <p:spPr>
          <a:xfrm>
            <a:off x="6457858" y="1573063"/>
            <a:ext cx="2364600" cy="31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Investment Readiness: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Making the business attractive to investors.</a:t>
            </a: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Financial Health: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Good management of Assets and Liabilities.</a:t>
            </a: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Expansion Ready: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International Affiliation (e.g., STB McCann) and local collaboration/consolidation</a:t>
            </a: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" name="Google Shape;98;g3a09a8cf82f_0_0"/>
          <p:cNvSpPr txBox="1"/>
          <p:nvPr/>
        </p:nvSpPr>
        <p:spPr>
          <a:xfrm>
            <a:off x="6552165" y="1010179"/>
            <a:ext cx="271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Strategic Discipline for</a:t>
            </a:r>
            <a:endParaRPr sz="12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Growth</a:t>
            </a:r>
            <a:endParaRPr sz="12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" name="Google Shape;99;g3a09a8cf82f_0_0"/>
          <p:cNvSpPr txBox="1"/>
          <p:nvPr/>
        </p:nvSpPr>
        <p:spPr>
          <a:xfrm>
            <a:off x="3753518" y="1043024"/>
            <a:ext cx="271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Financial Discipline &amp; Compliance</a:t>
            </a:r>
            <a:endParaRPr sz="12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3a09a8cf82f_0_28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3a09a8cf82f_0_28"/>
          <p:cNvSpPr txBox="1"/>
          <p:nvPr/>
        </p:nvSpPr>
        <p:spPr>
          <a:xfrm>
            <a:off x="1470175" y="599700"/>
            <a:ext cx="712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Governance in Strategic Consolidations</a:t>
            </a:r>
            <a:endParaRPr sz="2100" b="1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6" name="Google Shape;106;g3a09a8cf82f_0_28"/>
          <p:cNvSpPr txBox="1"/>
          <p:nvPr/>
        </p:nvSpPr>
        <p:spPr>
          <a:xfrm>
            <a:off x="601246" y="1379543"/>
            <a:ext cx="2200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600" b="1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Strategic Oversight</a:t>
            </a:r>
            <a:endParaRPr sz="1600" b="1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" name="Google Shape;107;g3a09a8cf82f_0_28"/>
          <p:cNvSpPr txBox="1"/>
          <p:nvPr/>
        </p:nvSpPr>
        <p:spPr>
          <a:xfrm>
            <a:off x="5673536" y="1236251"/>
            <a:ext cx="22005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500" b="1">
                <a:solidFill>
                  <a:srgbClr val="F1C232"/>
                </a:solidFill>
                <a:latin typeface="Lexend"/>
                <a:ea typeface="Lexend"/>
                <a:cs typeface="Lexend"/>
                <a:sym typeface="Lexend"/>
              </a:rPr>
              <a:t>Financial Reporting &amp; Protection</a:t>
            </a:r>
            <a:endParaRPr sz="1500" b="1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" name="Google Shape;108;g3a09a8cf82f_0_28"/>
          <p:cNvSpPr txBox="1"/>
          <p:nvPr/>
        </p:nvSpPr>
        <p:spPr>
          <a:xfrm>
            <a:off x="252250" y="2025450"/>
            <a:ext cx="3191400" cy="31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Board Role:</a:t>
            </a:r>
            <a:r>
              <a:rPr lang="en" sz="1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Oversight</a:t>
            </a:r>
            <a:r>
              <a:rPr lang="en" sz="1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in approving major strategic decisions like mergers and acquisitions (M&amp;A).</a:t>
            </a:r>
            <a:endParaRPr sz="1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Risk Management:</a:t>
            </a:r>
            <a:r>
              <a:rPr lang="en" sz="1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Governance requires robust frameworks to assess and mitigate financial and operational risks during M&amp;A.</a:t>
            </a:r>
            <a:endParaRPr sz="1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Conflict Avoidance:</a:t>
            </a:r>
            <a:r>
              <a:rPr lang="en" sz="1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Use of independent board members to ensure impartial decisions and manage conflicts of interest.</a:t>
            </a:r>
            <a:endParaRPr sz="1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" name="Google Shape;109;g3a09a8cf82f_0_28"/>
          <p:cNvSpPr txBox="1"/>
          <p:nvPr/>
        </p:nvSpPr>
        <p:spPr>
          <a:xfrm>
            <a:off x="5421726" y="1996500"/>
            <a:ext cx="3264000" cy="31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Reporting Quality:</a:t>
            </a: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Strong governance ensures </a:t>
            </a:r>
            <a:r>
              <a:rPr lang="en" sz="11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accurate consolidation accounting</a:t>
            </a: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(e.g., goodwill valuation) and reliable financial statements.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Transparency:</a:t>
            </a: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Mandates timely and transparent </a:t>
            </a:r>
            <a:r>
              <a:rPr lang="en" sz="11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disclosure</a:t>
            </a: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of material information to build investor confidence.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Stakeholder Protection:</a:t>
            </a: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Guarantees fair treatment of all parties, including minority shareholders and employees.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0" name="Google Shape;110;g3a09a8cf82f_0_28" title="pngegg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2375" y="1616276"/>
            <a:ext cx="2362575" cy="286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a09a8cf82f_0_2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900" y="2145220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a09a8cf82f_0_2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8900" y="3015928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a09a8cf82f_0_2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8900" y="3886635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a09a8cf82f_0_2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74950" y="2145220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a09a8cf82f_0_2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74950" y="3213353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a09a8cf82f_0_2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74950" y="4137760"/>
            <a:ext cx="3810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3a09a8cf82f_0_38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a09a8cf82f_0_38"/>
          <p:cNvSpPr txBox="1"/>
          <p:nvPr/>
        </p:nvSpPr>
        <p:spPr>
          <a:xfrm>
            <a:off x="1126032" y="347950"/>
            <a:ext cx="6306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KEY TAKEAWAY</a:t>
            </a:r>
            <a:endParaRPr sz="19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3" name="Google Shape;123;g3a09a8cf82f_0_38"/>
          <p:cNvSpPr txBox="1"/>
          <p:nvPr/>
        </p:nvSpPr>
        <p:spPr>
          <a:xfrm>
            <a:off x="1577589" y="2029523"/>
            <a:ext cx="3492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Governance is the crucial link between internal discipline and external growth.</a:t>
            </a:r>
            <a:endParaRPr sz="28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4" name="Google Shape;124;g3a09a8cf82f_0_38" descr="a light bulb with a logo for w &amp; a corporation english on it (Provided by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4974" y="915775"/>
            <a:ext cx="2959474" cy="33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9d65198737_0_0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6580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9d65198737_0_0"/>
          <p:cNvSpPr txBox="1"/>
          <p:nvPr/>
        </p:nvSpPr>
        <p:spPr>
          <a:xfrm>
            <a:off x="1972800" y="1940700"/>
            <a:ext cx="51984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PART 2 - EXTERNAL GOVERNANCE</a:t>
            </a:r>
            <a:endParaRPr sz="2600" b="1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(INDUSTRY &amp; REGULATORY FRAMEWORK)</a:t>
            </a:r>
            <a:endParaRPr sz="1500" b="1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39eeb911cb9_0_344"/>
          <p:cNvPicPr preferRelativeResize="0"/>
          <p:nvPr/>
        </p:nvPicPr>
        <p:blipFill rotWithShape="1">
          <a:blip r:embed="rId3">
            <a:alphaModFix/>
          </a:blip>
          <a:srcRect l="10217" t="1449" b="-14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9eeb911cb9_0_344"/>
          <p:cNvSpPr txBox="1"/>
          <p:nvPr/>
        </p:nvSpPr>
        <p:spPr>
          <a:xfrm>
            <a:off x="881725" y="532200"/>
            <a:ext cx="6317100" cy="49260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Advertising Regulatory Council of Nigeria (ARCON) </a:t>
            </a:r>
            <a:endParaRPr sz="2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g39eeb911cb9_0_344"/>
          <p:cNvSpPr txBox="1"/>
          <p:nvPr/>
        </p:nvSpPr>
        <p:spPr>
          <a:xfrm>
            <a:off x="820200" y="1131925"/>
            <a:ext cx="7503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apex regulatory body for advertising, advertisement, and marketing communications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g39eeb911cb9_0_344"/>
          <p:cNvSpPr txBox="1"/>
          <p:nvPr/>
        </p:nvSpPr>
        <p:spPr>
          <a:xfrm>
            <a:off x="681125" y="1824021"/>
            <a:ext cx="5461500" cy="2401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➢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Regulating and controlling advertising practice.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➢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Vetting and approving all advertisements before exposure to the Nigerian market (Advertising Standards Panel).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➢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Preparing and maintaining the Register of advertising practitioners and corporate organizations.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➢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Promoting local content and global best practices.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g39eeb911cb9_0_344" title="Screenshot 2025-10-27 at 12.49.1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500" y="2258846"/>
            <a:ext cx="2041950" cy="13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On-screen Show (16:9)</PresentationFormat>
  <Paragraphs>112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Lexend</vt:lpstr>
      <vt:lpstr>Times New Roman</vt:lpstr>
      <vt:lpstr>Arial</vt:lpstr>
      <vt:lpstr>Arial Black</vt:lpstr>
      <vt:lpstr>Simple Light</vt:lpstr>
      <vt:lpstr>PowerPoint Presentation</vt:lpstr>
      <vt:lpstr>What is Governance?</vt:lpstr>
      <vt:lpstr>The Key Issues: Why Governance  Matters in the IMC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DISCUSS!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Oke</dc:creator>
  <cp:lastModifiedBy>Microsoft account</cp:lastModifiedBy>
  <cp:revision>1</cp:revision>
  <dcterms:modified xsi:type="dcterms:W3CDTF">2025-11-14T09:21:10Z</dcterms:modified>
</cp:coreProperties>
</file>