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416" r:id="rId3"/>
    <p:sldId id="399" r:id="rId4"/>
    <p:sldId id="508" r:id="rId5"/>
    <p:sldId id="492" r:id="rId6"/>
    <p:sldId id="493" r:id="rId7"/>
    <p:sldId id="498" r:id="rId8"/>
    <p:sldId id="425" r:id="rId9"/>
    <p:sldId id="514" r:id="rId10"/>
    <p:sldId id="443" r:id="rId11"/>
    <p:sldId id="461" r:id="rId12"/>
    <p:sldId id="464" r:id="rId13"/>
    <p:sldId id="489" r:id="rId14"/>
    <p:sldId id="481" r:id="rId15"/>
    <p:sldId id="491" r:id="rId16"/>
    <p:sldId id="462" r:id="rId17"/>
    <p:sldId id="471" r:id="rId18"/>
    <p:sldId id="450" r:id="rId19"/>
    <p:sldId id="467" r:id="rId20"/>
    <p:sldId id="496" r:id="rId21"/>
    <p:sldId id="494" r:id="rId22"/>
    <p:sldId id="451" r:id="rId23"/>
    <p:sldId id="452" r:id="rId24"/>
    <p:sldId id="455" r:id="rId25"/>
    <p:sldId id="500" r:id="rId26"/>
    <p:sldId id="438" r:id="rId27"/>
    <p:sldId id="488" r:id="rId28"/>
    <p:sldId id="512" r:id="rId30"/>
    <p:sldId id="459" r:id="rId31"/>
    <p:sldId id="503" r:id="rId32"/>
    <p:sldId id="505" r:id="rId33"/>
    <p:sldId id="507" r:id="rId34"/>
    <p:sldId id="400" r:id="rId35"/>
    <p:sldId id="3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590F5D-D07E-4DE5-9C61-3570F76E214E}">
          <p14:sldIdLst>
            <p14:sldId id="416"/>
            <p14:sldId id="399"/>
            <p14:sldId id="508"/>
            <p14:sldId id="492"/>
            <p14:sldId id="493"/>
            <p14:sldId id="498"/>
            <p14:sldId id="425"/>
            <p14:sldId id="514"/>
            <p14:sldId id="443"/>
            <p14:sldId id="461"/>
            <p14:sldId id="464"/>
            <p14:sldId id="489"/>
            <p14:sldId id="481"/>
            <p14:sldId id="491"/>
            <p14:sldId id="462"/>
            <p14:sldId id="471"/>
            <p14:sldId id="450"/>
            <p14:sldId id="467"/>
            <p14:sldId id="496"/>
            <p14:sldId id="494"/>
            <p14:sldId id="451"/>
            <p14:sldId id="452"/>
            <p14:sldId id="455"/>
            <p14:sldId id="500"/>
            <p14:sldId id="438"/>
            <p14:sldId id="488"/>
            <p14:sldId id="512"/>
            <p14:sldId id="459"/>
            <p14:sldId id="503"/>
            <p14:sldId id="505"/>
            <p14:sldId id="507"/>
            <p14:sldId id="400"/>
            <p14:sldId id="39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93DD-6BC5-4699-B4EF-965CD2EC3B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4.png"/><Relationship Id="rId18" Type="http://schemas.openxmlformats.org/officeDocument/2006/relationships/image" Target="../media/image3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7DF5B67-0795-4273-A974-82F70F5D9B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62893DD-6BC5-4699-B4EF-965CD2EC3B5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wmf"/><Relationship Id="rId1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wmf"/><Relationship Id="rId1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wmf"/><Relationship Id="rId1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wmf"/><Relationship Id="rId1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8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wmf"/><Relationship Id="rId1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9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wmf"/><Relationship Id="rId1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0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wmf"/><Relationship Id="rId1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wmf"/><Relationship Id="rId1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wmf"/><Relationship Id="rId1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wmf"/><Relationship Id="rId1" Type="http://schemas.openxmlformats.org/officeDocument/2006/relationships/oleObject" Target="../embeddings/oleObject13.bin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wmf"/><Relationship Id="rId1" Type="http://schemas.openxmlformats.org/officeDocument/2006/relationships/oleObject" Target="../embeddings/oleObject14.bin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vmlDrawing" Target="../drawings/vmlDrawing15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wmf"/><Relationship Id="rId3" Type="http://schemas.openxmlformats.org/officeDocument/2006/relationships/oleObject" Target="../embeddings/oleObject16.bin"/><Relationship Id="rId2" Type="http://schemas.openxmlformats.org/officeDocument/2006/relationships/image" Target="../media/image20.wmf"/><Relationship Id="rId1" Type="http://schemas.openxmlformats.org/officeDocument/2006/relationships/oleObject" Target="../embeddings/oleObject15.bin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6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wmf"/><Relationship Id="rId3" Type="http://schemas.openxmlformats.org/officeDocument/2006/relationships/oleObject" Target="../embeddings/oleObject18.bin"/><Relationship Id="rId2" Type="http://schemas.openxmlformats.org/officeDocument/2006/relationships/image" Target="../media/image20.wmf"/><Relationship Id="rId1" Type="http://schemas.openxmlformats.org/officeDocument/2006/relationships/oleObject" Target="../embeddings/oleObject17.bin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7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wmf"/><Relationship Id="rId3" Type="http://schemas.openxmlformats.org/officeDocument/2006/relationships/oleObject" Target="../embeddings/oleObject20.bin"/><Relationship Id="rId2" Type="http://schemas.openxmlformats.org/officeDocument/2006/relationships/image" Target="../media/image25.wmf"/><Relationship Id="rId1" Type="http://schemas.openxmlformats.org/officeDocument/2006/relationships/oleObject" Target="../embeddings/oleObject19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8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wmf"/><Relationship Id="rId3" Type="http://schemas.openxmlformats.org/officeDocument/2006/relationships/oleObject" Target="../embeddings/oleObject22.bin"/><Relationship Id="rId2" Type="http://schemas.openxmlformats.org/officeDocument/2006/relationships/image" Target="../media/image25.wmf"/><Relationship Id="rId1" Type="http://schemas.openxmlformats.org/officeDocument/2006/relationships/oleObject" Target="../embeddings/oleObject21.bin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9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wmf"/><Relationship Id="rId3" Type="http://schemas.openxmlformats.org/officeDocument/2006/relationships/oleObject" Target="../embeddings/oleObject24.bin"/><Relationship Id="rId2" Type="http://schemas.openxmlformats.org/officeDocument/2006/relationships/image" Target="../media/image25.wmf"/><Relationship Id="rId1" Type="http://schemas.openxmlformats.org/officeDocument/2006/relationships/oleObject" Target="../embeddings/oleObject23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wmf"/><Relationship Id="rId1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wmf"/><Relationship Id="rId1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wmf"/><Relationship Id="rId1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ChangeAspect="1"/>
          </p:cNvGraphicFramePr>
          <p:nvPr>
            <p:ph idx="1"/>
          </p:nvPr>
        </p:nvGraphicFramePr>
        <p:xfrm>
          <a:off x="635" y="-635"/>
          <a:ext cx="12190730" cy="6859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11448415" imgH="7134225" progId="Paint.Picture">
                  <p:embed/>
                </p:oleObj>
              </mc:Choice>
              <mc:Fallback>
                <p:oleObj name="" r:id="rId1" imgW="11448415" imgH="713422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35" y="-635"/>
                        <a:ext cx="12190730" cy="6859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/>
          <p:cNvSpPr/>
          <p:nvPr/>
        </p:nvSpPr>
        <p:spPr>
          <a:xfrm>
            <a:off x="635" y="4669155"/>
            <a:ext cx="12192000" cy="17170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p>
            <a:pPr algn="ctr"/>
            <a:r>
              <a:rPr lang="en-US" sz="4400" b="1" dirty="0">
                <a:solidFill>
                  <a:schemeClr val="accent3"/>
                </a:solidFill>
              </a:rPr>
              <a:t>Out-of-Home </a:t>
            </a:r>
            <a:r>
              <a:rPr lang="en-US" sz="4400" b="1" dirty="0" smtClean="0">
                <a:solidFill>
                  <a:schemeClr val="accent3"/>
                </a:solidFill>
              </a:rPr>
              <a:t>Advertising(OOH) </a:t>
            </a:r>
            <a:r>
              <a:rPr lang="en-US" altLang="en-US" sz="4400" b="1" dirty="0" smtClean="0">
                <a:solidFill>
                  <a:schemeClr val="accent3"/>
                </a:solidFill>
              </a:rPr>
              <a:t>as an Enabler of Business Growth in a Downturn</a:t>
            </a:r>
            <a:endParaRPr lang="en-US" sz="4400" b="1" dirty="0" smtClean="0">
              <a:solidFill>
                <a:schemeClr val="accent3"/>
              </a:solidFill>
            </a:endParaRPr>
          </a:p>
          <a:p>
            <a:pPr algn="r"/>
            <a:r>
              <a:rPr lang="en-US" sz="2400" b="1" dirty="0" smtClean="0"/>
              <a:t>A Presentation by </a:t>
            </a:r>
            <a:r>
              <a:rPr lang="en-US" sz="2400" b="1" dirty="0" err="1" smtClean="0"/>
              <a:t>Omo</a:t>
            </a:r>
            <a:r>
              <a:rPr lang="en-US" sz="2400" b="1" dirty="0" smtClean="0"/>
              <a:t> Kingsley </a:t>
            </a:r>
            <a:r>
              <a:rPr lang="en-US" sz="2400" b="1" dirty="0" err="1" smtClean="0"/>
              <a:t>Abunene</a:t>
            </a:r>
            <a:r>
              <a:rPr lang="en-US" sz="2400" b="1" dirty="0" smtClean="0"/>
              <a:t> </a:t>
            </a:r>
            <a:endParaRPr lang="en-US" sz="2400" b="1" dirty="0" smtClean="0"/>
          </a:p>
          <a:p>
            <a:pPr algn="r"/>
            <a:r>
              <a:rPr lang="en-US" sz="2400" b="1" dirty="0" smtClean="0"/>
              <a:t>@ The National </a:t>
            </a:r>
            <a:r>
              <a:rPr lang="en-US" sz="2400" b="1" smtClean="0"/>
              <a:t>Advertising Conference, </a:t>
            </a:r>
            <a:r>
              <a:rPr lang="en-US" sz="2400" b="1" dirty="0" smtClean="0"/>
              <a:t>2025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en-US">
                <a:sym typeface="+mn-ea"/>
              </a:rPr>
              <a:t>Marketing as an Enabler of Business Growth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12787"/>
            <a:ext cx="9601196" cy="3318936"/>
          </a:xfrm>
        </p:spPr>
        <p:txBody>
          <a:bodyPr>
            <a:normAutofit fontScale="25000"/>
          </a:bodyPr>
          <a:p>
            <a:pPr marL="0" indent="0">
              <a:buNone/>
            </a:pPr>
            <a:r>
              <a:rPr lang="en-US" altLang="en-US" sz="11200"/>
              <a:t>Marketing is a key enabler of business growth, and this is done through the famous Marketing 4 &amp; 7Ps: 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/>
              <a:t>Product, 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/>
              <a:t>Price, 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/>
              <a:t>Place, 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 b="1"/>
              <a:t>Promotion - Advertising(OOH Advertising)</a:t>
            </a:r>
            <a:endParaRPr lang="en-US" altLang="en-US" sz="11200" b="1"/>
          </a:p>
          <a:p>
            <a:pPr marL="0" indent="0">
              <a:buNone/>
            </a:pPr>
            <a:r>
              <a:rPr lang="en-US" altLang="en-US" sz="11200"/>
              <a:t>People, Process, and Physical Evidence</a:t>
            </a:r>
            <a:endParaRPr lang="en-US" altLang="en-US" sz="11200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422402" y="1109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1422401" y="2683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7200"/>
          </a:p>
          <a:p>
            <a:endParaRPr lang="en-US" altLang="en-US" sz="7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86190" y="3724910"/>
            <a:ext cx="3305810" cy="3133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en-US">
                <a:sym typeface="+mn-ea"/>
              </a:rPr>
              <a:t>OOH as a Business Enabler</a:t>
            </a:r>
            <a:br>
              <a:rPr lang="en-US" altLang="en-US">
                <a:sym typeface="+mn-ea"/>
              </a:rPr>
            </a:br>
            <a:r>
              <a:rPr lang="en-US" altLang="en-US" sz="3555" b="1">
                <a:sym typeface="+mn-ea"/>
              </a:rPr>
              <a:t>- Promotes Commerce by:</a:t>
            </a:r>
            <a:endParaRPr lang="en-US" sz="3555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640" y="2413000"/>
            <a:ext cx="10420350" cy="3590290"/>
          </a:xfrm>
        </p:spPr>
        <p:txBody>
          <a:bodyPr>
            <a:normAutofit fontScale="25000"/>
          </a:bodyPr>
          <a:p>
            <a:pPr marL="0" indent="0">
              <a:buNone/>
            </a:pPr>
            <a:endParaRPr lang="en-US" altLang="en-US" sz="11200" b="1"/>
          </a:p>
          <a:p>
            <a:pPr marL="0" indent="0">
              <a:buNone/>
            </a:pPr>
            <a:r>
              <a:rPr lang="en-US" altLang="en-US" sz="11200" b="1"/>
              <a:t>- Creating awareness: </a:t>
            </a:r>
            <a:r>
              <a:rPr lang="en-US" altLang="en-US" sz="11200"/>
              <a:t>Introduces products/services to potential customers, highlighting their benefits and features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 b="1"/>
              <a:t>- Building brand identity:</a:t>
            </a:r>
            <a:r>
              <a:rPr lang="en-US" altLang="en-US" sz="11200"/>
              <a:t> Helps establish a brand's image, voice, and values, making it more relatable and memorable.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 b="1"/>
              <a:t>- Driving demand:</a:t>
            </a:r>
            <a:r>
              <a:rPr lang="en-US" altLang="en-US" sz="11200"/>
              <a:t> Encourages people to try new products/services, increasing demand and driving sales </a:t>
            </a:r>
            <a:endParaRPr lang="en-US" altLang="en-US" sz="11200"/>
          </a:p>
          <a:p>
            <a:pPr marL="0" indent="0">
              <a:buNone/>
            </a:pPr>
            <a:endParaRPr lang="en-US" altLang="en-US" sz="11200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422402" y="1109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487681" y="2683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7200"/>
          </a:p>
          <a:p>
            <a:endParaRPr lang="en-US" altLang="en-US" sz="7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en-US">
                <a:sym typeface="+mn-ea"/>
              </a:rPr>
              <a:t>The Advertiser- OOH- Target Audience</a:t>
            </a:r>
            <a:endParaRPr lang="en-US" sz="311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660" y="2286000"/>
            <a:ext cx="10497185" cy="3590290"/>
          </a:xfrm>
        </p:spPr>
        <p:txBody>
          <a:bodyPr>
            <a:normAutofit fontScale="25000"/>
          </a:bodyPr>
          <a:p>
            <a:pPr marL="0" indent="0">
              <a:buNone/>
            </a:pPr>
            <a:r>
              <a:rPr lang="en-US" altLang="en-US" sz="11200" b="1"/>
              <a:t>Advertiser’s expectations:</a:t>
            </a:r>
            <a:endParaRPr lang="en-US" altLang="en-US" sz="11200" b="1"/>
          </a:p>
          <a:p>
            <a:pPr marL="0" indent="0">
              <a:buNone/>
            </a:pPr>
            <a:r>
              <a:rPr lang="en-US" altLang="en-US" sz="11200" b="1"/>
              <a:t>- Engagement: </a:t>
            </a:r>
            <a:r>
              <a:rPr lang="en-US" altLang="en-US" sz="11200"/>
              <a:t>Encourage audience engagement and interaction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 b="1">
                <a:sym typeface="+mn-ea"/>
              </a:rPr>
              <a:t>- Brand awareness:</a:t>
            </a:r>
            <a:r>
              <a:rPr lang="en-US" altLang="en-US" sz="11200">
                <a:sym typeface="+mn-ea"/>
              </a:rPr>
              <a:t> Increase recognition and recall of the brand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 b="1">
                <a:sym typeface="+mn-ea"/>
              </a:rPr>
              <a:t>- A.I.D.A.</a:t>
            </a:r>
            <a:endParaRPr lang="en-US" altLang="en-US" sz="11200"/>
          </a:p>
          <a:p>
            <a:pPr marL="0" indent="0">
              <a:buNone/>
            </a:pPr>
            <a:endParaRPr lang="en-US" altLang="en-US" sz="8000"/>
          </a:p>
          <a:p>
            <a:pPr marL="0" indent="0">
              <a:buNone/>
            </a:pPr>
            <a:endParaRPr lang="en-US" altLang="en-US" sz="8000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422402" y="1109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1422401" y="2683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7200"/>
          </a:p>
          <a:p>
            <a:endParaRPr lang="en-US" altLang="en-US" sz="7200"/>
          </a:p>
        </p:txBody>
      </p:sp>
      <p:graphicFrame>
        <p:nvGraphicFramePr>
          <p:cNvPr id="6" name="Object 5"/>
          <p:cNvGraphicFramePr/>
          <p:nvPr/>
        </p:nvGraphicFramePr>
        <p:xfrm>
          <a:off x="9074150" y="3935730"/>
          <a:ext cx="3117850" cy="2922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3028950" imgH="2905125" progId="Paint.Picture">
                  <p:embed/>
                </p:oleObj>
              </mc:Choice>
              <mc:Fallback>
                <p:oleObj name="" r:id="rId1" imgW="3028950" imgH="290512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074150" y="3935730"/>
                        <a:ext cx="3117850" cy="2922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Economic Downturn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413000"/>
            <a:ext cx="9996805" cy="3319145"/>
          </a:xfrm>
        </p:spPr>
        <p:txBody>
          <a:bodyPr>
            <a:normAutofit fontScale="25000"/>
          </a:bodyPr>
          <a:p>
            <a:pPr marL="0" indent="0">
              <a:buNone/>
            </a:pPr>
            <a:r>
              <a:rPr lang="en-US" altLang="en-US" sz="11200">
                <a:sym typeface="+mn-ea"/>
              </a:rPr>
              <a:t>An economic downturn is a period when the economy experiences a decline or slowdown in activity, often characterized by:</a:t>
            </a:r>
            <a:r>
              <a:rPr lang="en-US" altLang="en-US" sz="11200"/>
              <a:t> 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 b="1"/>
              <a:t>- Reduced economic activity, </a:t>
            </a:r>
            <a:endParaRPr lang="en-US" altLang="en-US" sz="11200" b="1"/>
          </a:p>
          <a:p>
            <a:pPr marL="0" indent="0">
              <a:buNone/>
            </a:pPr>
            <a:r>
              <a:rPr lang="en-US" altLang="en-US" sz="11200" b="1"/>
              <a:t>- Decreased consumer spending,</a:t>
            </a:r>
            <a:endParaRPr lang="en-US" altLang="en-US" sz="11200" b="1"/>
          </a:p>
          <a:p>
            <a:pPr marL="0" indent="0">
              <a:buNone/>
            </a:pPr>
            <a:r>
              <a:rPr lang="en-US" altLang="en-US" sz="11200" b="1"/>
              <a:t>- Job losses, </a:t>
            </a:r>
            <a:endParaRPr lang="en-US" altLang="en-US" sz="11200" b="1"/>
          </a:p>
          <a:p>
            <a:pPr marL="0" indent="0">
              <a:buNone/>
            </a:pPr>
            <a:r>
              <a:rPr lang="en-US" altLang="en-US" sz="11200" b="1"/>
              <a:t>- Business closures, </a:t>
            </a:r>
            <a:endParaRPr lang="en-US" altLang="en-US" sz="11200" b="1"/>
          </a:p>
          <a:p>
            <a:pPr marL="0" indent="0">
              <a:buNone/>
            </a:pPr>
            <a:r>
              <a:rPr lang="en-US" altLang="en-US" sz="11200" b="1">
                <a:sym typeface="+mn-ea"/>
              </a:rPr>
              <a:t>- Increased poverty. </a:t>
            </a:r>
            <a:endParaRPr lang="en-US" altLang="en-US" sz="11200" b="1"/>
          </a:p>
          <a:p>
            <a:pPr marL="0" indent="0">
              <a:buNone/>
            </a:pPr>
            <a:endParaRPr lang="en-US" altLang="en-US" sz="11200" b="1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422402" y="1109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/>
          </a:p>
        </p:txBody>
      </p:sp>
      <p:graphicFrame>
        <p:nvGraphicFramePr>
          <p:cNvPr id="6" name="Object 5"/>
          <p:cNvGraphicFramePr/>
          <p:nvPr/>
        </p:nvGraphicFramePr>
        <p:xfrm>
          <a:off x="9112885" y="3770630"/>
          <a:ext cx="3079115" cy="3087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3076575" imgH="2581275" progId="Paint.Picture">
                  <p:embed/>
                </p:oleObj>
              </mc:Choice>
              <mc:Fallback>
                <p:oleObj name="" r:id="rId1" imgW="3076575" imgH="258127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112885" y="3770630"/>
                        <a:ext cx="3079115" cy="3087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Economic Downturn- Impact on OOH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12787"/>
            <a:ext cx="9601196" cy="3318936"/>
          </a:xfrm>
        </p:spPr>
        <p:txBody>
          <a:bodyPr>
            <a:normAutofit fontScale="35000"/>
          </a:bodyPr>
          <a:p>
            <a:pPr marL="0" indent="0">
              <a:buNone/>
            </a:pPr>
            <a:r>
              <a:rPr lang="en-US" altLang="en-US" sz="11200">
                <a:sym typeface="+mn-ea"/>
              </a:rPr>
              <a:t>- Survival mode is activated 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/>
              <a:t>- Priorities are reordered 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/>
              <a:t>- Non- essentials take the back seat 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>
                <a:sym typeface="+mn-ea"/>
              </a:rPr>
              <a:t>- Budgets are impacted </a:t>
            </a:r>
            <a:endParaRPr lang="en-US" altLang="en-US" sz="11200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422402" y="1109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1422401" y="2798867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7200"/>
          </a:p>
          <a:p>
            <a:endParaRPr lang="en-US" altLang="en-US" sz="7200"/>
          </a:p>
        </p:txBody>
      </p:sp>
      <p:graphicFrame>
        <p:nvGraphicFramePr>
          <p:cNvPr id="6" name="Object 5"/>
          <p:cNvGraphicFramePr/>
          <p:nvPr/>
        </p:nvGraphicFramePr>
        <p:xfrm>
          <a:off x="9112885" y="3770630"/>
          <a:ext cx="3079115" cy="3087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3076575" imgH="2581275" progId="Paint.Picture">
                  <p:embed/>
                </p:oleObj>
              </mc:Choice>
              <mc:Fallback>
                <p:oleObj name="" r:id="rId1" imgW="3076575" imgH="258127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112885" y="3770630"/>
                        <a:ext cx="3079115" cy="3087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/>
              <a:t>Likely Impact on the Target Audience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900" y="2412365"/>
            <a:ext cx="8683625" cy="3319145"/>
          </a:xfrm>
        </p:spPr>
        <p:txBody>
          <a:bodyPr>
            <a:normAutofit fontScale="25000"/>
          </a:bodyPr>
          <a:p>
            <a:pPr marL="0" indent="0">
              <a:buNone/>
            </a:pPr>
            <a:r>
              <a:rPr lang="en-US" altLang="en-US" sz="11200" b="1"/>
              <a:t>- Reduced disposable income: </a:t>
            </a:r>
            <a:r>
              <a:rPr lang="en-US" altLang="en-US" sz="11200"/>
              <a:t>Job losses, and decreased income can lead to less money available for non-essential spending 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 b="1"/>
              <a:t>- Increased price sensitivity:</a:t>
            </a:r>
            <a:r>
              <a:rPr lang="en-US" altLang="en-US" sz="11200"/>
              <a:t> Consumers become more price-conscious, seeking affordable options and discounts.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 b="1"/>
              <a:t>- Shift in priorities:</a:t>
            </a:r>
            <a:r>
              <a:rPr lang="en-US" altLang="en-US" sz="11200"/>
              <a:t> Essential expenses (food, healthcare, education) take precedence over discretionary spending (entertainment, travel)</a:t>
            </a:r>
            <a:endParaRPr lang="en-US" altLang="en-US" sz="11200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422402" y="874817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368300" y="2684145"/>
            <a:ext cx="10655300" cy="33191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7200"/>
          </a:p>
          <a:p>
            <a:endParaRPr lang="en-US" altLang="en-US" sz="7200"/>
          </a:p>
        </p:txBody>
      </p:sp>
      <p:graphicFrame>
        <p:nvGraphicFramePr>
          <p:cNvPr id="6" name="Object 5"/>
          <p:cNvGraphicFramePr/>
          <p:nvPr/>
        </p:nvGraphicFramePr>
        <p:xfrm>
          <a:off x="9160510" y="3950335"/>
          <a:ext cx="3031490" cy="290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3028950" imgH="2905125" progId="Paint.Picture">
                  <p:embed/>
                </p:oleObj>
              </mc:Choice>
              <mc:Fallback>
                <p:oleObj name="" r:id="rId1" imgW="3028950" imgH="290512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160510" y="3950335"/>
                        <a:ext cx="3031490" cy="2907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en-US" sz="3110">
                <a:sym typeface="+mn-ea"/>
              </a:rPr>
              <a:t>Delivering Effective OOH Campaign in a Downturn</a:t>
            </a:r>
            <a:br>
              <a:rPr lang="en-US" altLang="en-US" sz="3110">
                <a:sym typeface="+mn-ea"/>
              </a:rPr>
            </a:br>
            <a:r>
              <a:rPr lang="en-US" altLang="en-US" sz="3110">
                <a:sym typeface="+mn-ea"/>
              </a:rPr>
              <a:t>- </a:t>
            </a:r>
            <a:r>
              <a:rPr lang="en-US" altLang="en-US" sz="3110" b="1">
                <a:sym typeface="+mn-ea"/>
              </a:rPr>
              <a:t>Essential Factors to Consider</a:t>
            </a:r>
            <a:endParaRPr lang="en-US" sz="311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360" y="2442845"/>
            <a:ext cx="8441055" cy="3319145"/>
          </a:xfrm>
        </p:spPr>
        <p:txBody>
          <a:bodyPr>
            <a:noAutofit/>
          </a:bodyPr>
          <a:p>
            <a:r>
              <a:rPr lang="en-US" altLang="en-US" sz="2800" b="1"/>
              <a:t>1. Profiling and </a:t>
            </a:r>
            <a:r>
              <a:rPr lang="en-US" altLang="en-US" sz="2800" b="1">
                <a:sym typeface="+mn-ea"/>
              </a:rPr>
              <a:t>Audience Targeting: </a:t>
            </a:r>
            <a:endParaRPr lang="en-US" altLang="en-US" sz="2800" b="1">
              <a:sym typeface="+mn-ea"/>
            </a:endParaRPr>
          </a:p>
          <a:p>
            <a:pPr marL="0" indent="0">
              <a:buNone/>
            </a:pPr>
            <a:r>
              <a:rPr lang="en-US" altLang="en-US" sz="2800">
                <a:sym typeface="+mn-ea"/>
              </a:rPr>
              <a:t>Understanding the demographics, behaviors, and preferences of the target audience allows advertisers to tailor their messages accordingly. Relevant and targeted content increases the likelihood of engagement and conversion.</a:t>
            </a:r>
            <a:endParaRPr lang="en-US" altLang="en-US" sz="2800">
              <a:sym typeface="+mn-ea"/>
            </a:endParaRPr>
          </a:p>
          <a:p>
            <a:pPr marL="0" indent="0">
              <a:buNone/>
            </a:pPr>
            <a:r>
              <a:rPr lang="en-US" altLang="en-US" sz="2800" b="1">
                <a:sym typeface="+mn-ea"/>
              </a:rPr>
              <a:t>Use Data-Driven Insights:</a:t>
            </a:r>
            <a:r>
              <a:rPr lang="en-US" altLang="en-US" sz="2800">
                <a:sym typeface="+mn-ea"/>
              </a:rPr>
              <a:t> Leverage audience tracking and analytics to inform advertising decisions</a:t>
            </a:r>
            <a:endParaRPr lang="en-US" altLang="en-US" sz="2800"/>
          </a:p>
          <a:p>
            <a:pPr marL="0" indent="0">
              <a:buNone/>
            </a:pPr>
            <a:endParaRPr lang="en-US" altLang="en-US" sz="2800">
              <a:sym typeface="+mn-ea"/>
            </a:endParaRPr>
          </a:p>
          <a:p>
            <a:endParaRPr lang="en-US" altLang="en-US" sz="2800"/>
          </a:p>
          <a:p>
            <a:endParaRPr lang="en-US" altLang="en-US" sz="2800"/>
          </a:p>
        </p:txBody>
      </p:sp>
      <p:graphicFrame>
        <p:nvGraphicFramePr>
          <p:cNvPr id="4" name="Object 3"/>
          <p:cNvGraphicFramePr/>
          <p:nvPr/>
        </p:nvGraphicFramePr>
        <p:xfrm>
          <a:off x="9160510" y="3950335"/>
          <a:ext cx="3031490" cy="290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028950" imgH="2905125" progId="Paint.Picture">
                  <p:embed/>
                </p:oleObj>
              </mc:Choice>
              <mc:Fallback>
                <p:oleObj name="" r:id="rId1" imgW="3028950" imgH="290512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160510" y="3950335"/>
                        <a:ext cx="3031490" cy="2907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en-US" sz="3110" b="1">
                <a:sym typeface="+mn-ea"/>
              </a:rPr>
              <a:t>2. Strategic Placement: </a:t>
            </a:r>
            <a:endParaRPr lang="en-US" sz="311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442845"/>
            <a:ext cx="10172065" cy="3319145"/>
          </a:xfrm>
        </p:spPr>
        <p:txBody>
          <a:bodyPr>
            <a:noAutofit/>
          </a:bodyPr>
          <a:p>
            <a:endParaRPr lang="en-US" altLang="en-US" sz="2800" b="1"/>
          </a:p>
          <a:p>
            <a:r>
              <a:rPr lang="en-US" altLang="en-US" sz="2800" b="1"/>
              <a:t>- </a:t>
            </a:r>
            <a:r>
              <a:rPr lang="en-US" altLang="en-US" sz="2800"/>
              <a:t>Identifying high-traffic locations where the target audience is likely to see the ad is crucial. </a:t>
            </a:r>
            <a:endParaRPr lang="en-US" altLang="en-US" sz="2800"/>
          </a:p>
          <a:p>
            <a:r>
              <a:rPr lang="en-US" altLang="en-US" sz="2800"/>
              <a:t>Strategic placement ensures maximum exposure and potential engagement.</a:t>
            </a:r>
            <a:endParaRPr lang="en-US" altLang="en-US" sz="2800"/>
          </a:p>
          <a:p>
            <a:r>
              <a:rPr lang="en-US" altLang="en-US" sz="2800">
                <a:sym typeface="+mn-ea"/>
              </a:rPr>
              <a:t>- Location selection:</a:t>
            </a:r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</p:txBody>
      </p:sp>
      <p:graphicFrame>
        <p:nvGraphicFramePr>
          <p:cNvPr id="4" name="Object 3"/>
          <p:cNvGraphicFramePr/>
          <p:nvPr/>
        </p:nvGraphicFramePr>
        <p:xfrm>
          <a:off x="9226550" y="4492625"/>
          <a:ext cx="2965450" cy="236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391025" imgH="2695575" progId="Paint.Picture">
                  <p:embed/>
                </p:oleObj>
              </mc:Choice>
              <mc:Fallback>
                <p:oleObj name="" r:id="rId1" imgW="4391025" imgH="269557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226550" y="4492625"/>
                        <a:ext cx="2965450" cy="236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443652"/>
            <a:ext cx="9601196" cy="1303867"/>
          </a:xfrm>
        </p:spPr>
        <p:txBody>
          <a:bodyPr>
            <a:normAutofit/>
          </a:bodyPr>
          <a:p>
            <a:r>
              <a:rPr lang="en-US" altLang="en-US">
                <a:sym typeface="+mn-ea"/>
              </a:rPr>
              <a:t> OOH Advertising in Downturns</a:t>
            </a:r>
            <a:br>
              <a:rPr lang="en-US" altLang="en-US">
                <a:sym typeface="+mn-ea"/>
              </a:rPr>
            </a:br>
            <a:r>
              <a:rPr lang="en-US" altLang="en-US" sz="2220" b="1">
                <a:sym typeface="+mn-ea"/>
              </a:rPr>
              <a:t>Directional Signs - Essential in City Commutes</a:t>
            </a:r>
            <a:endParaRPr lang="en-US" altLang="en-US" sz="2220" b="1"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995" y="2393950"/>
            <a:ext cx="6007735" cy="3319145"/>
          </a:xfrm>
        </p:spPr>
        <p:txBody>
          <a:bodyPr>
            <a:noAutofit/>
          </a:bodyPr>
          <a:p>
            <a:endParaRPr lang="en-US" altLang="en-US"/>
          </a:p>
        </p:txBody>
      </p:sp>
      <p:pic>
        <p:nvPicPr>
          <p:cNvPr id="5" name="Picture 4" descr="IMG_20251104_082853_HD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1747520"/>
            <a:ext cx="12286615" cy="5123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70" y="2566670"/>
            <a:ext cx="5372100" cy="1092200"/>
          </a:xfrm>
        </p:spPr>
        <p:txBody>
          <a:bodyPr>
            <a:normAutofit fontScale="90000"/>
          </a:bodyPr>
          <a:p>
            <a:pPr algn="l"/>
            <a:r>
              <a:rPr lang="en-US" altLang="en-US" sz="2220" b="1">
                <a:sym typeface="+mn-ea"/>
              </a:rPr>
              <a:t>1️A man crawling in the desert, dying of thirst</a:t>
            </a:r>
            <a:br>
              <a:rPr lang="en-US" altLang="en-US" sz="2220" b="1"/>
            </a:br>
            <a:r>
              <a:rPr lang="en-US" altLang="en-US" sz="2220" b="1">
                <a:sym typeface="+mn-ea"/>
              </a:rPr>
              <a:t>2  He drinks Coke</a:t>
            </a:r>
            <a:br>
              <a:rPr lang="en-US" altLang="en-US" sz="2220" b="1"/>
            </a:br>
            <a:r>
              <a:rPr lang="en-US" altLang="en-US" sz="2220" b="1">
                <a:sym typeface="+mn-ea"/>
              </a:rPr>
              <a:t>3  He walks away, happy and refreshed</a:t>
            </a:r>
            <a:endParaRPr lang="en-US" sz="2220" b="1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-635" y="3697605"/>
          <a:ext cx="12192635" cy="3182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11772900" imgH="3381375" progId="Paint.Picture">
                  <p:embed/>
                </p:oleObj>
              </mc:Choice>
              <mc:Fallback>
                <p:oleObj name="" r:id="rId1" imgW="11772900" imgH="338137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-635" y="3697605"/>
                        <a:ext cx="12192635" cy="3182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6198870" y="2375535"/>
            <a:ext cx="564388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000" b="1"/>
              <a:t>One problem:</a:t>
            </a:r>
            <a:endParaRPr lang="en-US" altLang="en-US" sz="2000" b="1"/>
          </a:p>
          <a:p>
            <a:r>
              <a:rPr lang="en-US" altLang="en-US" sz="2000" b="1"/>
              <a:t>They didn’t flip the layout for Arabic - Arabic is read right to left.</a:t>
            </a:r>
            <a:endParaRPr lang="en-US" altLang="en-US" sz="2000" b="1"/>
          </a:p>
          <a:p>
            <a:r>
              <a:rPr lang="en-US" altLang="en-US" sz="2000" b="1"/>
              <a:t>So in that market, the ad told a very different story:.</a:t>
            </a:r>
            <a:endParaRPr lang="en-US" sz="2000" b="1"/>
          </a:p>
        </p:txBody>
      </p:sp>
      <p:sp>
        <p:nvSpPr>
          <p:cNvPr id="7" name="Text Box 6"/>
          <p:cNvSpPr txBox="1"/>
          <p:nvPr/>
        </p:nvSpPr>
        <p:spPr>
          <a:xfrm>
            <a:off x="1122045" y="1776095"/>
            <a:ext cx="97745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en-US" sz="2400" b="1"/>
              <a:t>Coca-Cola once ran an ad in the Middle East-It had 3 images:</a:t>
            </a:r>
            <a:endParaRPr lang="en-US" altLang="en-US" sz="2400" b="1"/>
          </a:p>
        </p:txBody>
      </p:sp>
      <p:sp>
        <p:nvSpPr>
          <p:cNvPr id="3" name="Text Box 2"/>
          <p:cNvSpPr txBox="1"/>
          <p:nvPr/>
        </p:nvSpPr>
        <p:spPr>
          <a:xfrm>
            <a:off x="827405" y="661670"/>
            <a:ext cx="105441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en-US" sz="3200" b="1">
                <a:sym typeface="+mn-ea"/>
              </a:rPr>
              <a:t>3. Creative and Relatable Content: Avoid Copy &amp; Paste</a:t>
            </a:r>
            <a:endParaRPr lang="en-US" altLang="en-US" sz="32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en-US">
                <a:sym typeface="+mn-ea"/>
              </a:rPr>
              <a:t>Out-of-Home(OOH) Advertising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7145"/>
            <a:ext cx="7935595" cy="3319145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en-US" sz="2800" dirty="0">
                <a:solidFill>
                  <a:srgbClr val="353535"/>
                </a:solidFill>
                <a:ea typeface="Times New Roman" panose="02020603050405020304" pitchFamily="18" charset="0"/>
                <a:cs typeface="+mn-lt"/>
                <a:sym typeface="+mn-ea"/>
              </a:rPr>
              <a:t>A</a:t>
            </a:r>
            <a:r>
              <a:rPr lang="en-US" sz="2800" dirty="0" smtClean="0">
                <a:solidFill>
                  <a:srgbClr val="353535"/>
                </a:solidFill>
                <a:ea typeface="Times New Roman" panose="02020603050405020304" pitchFamily="18" charset="0"/>
                <a:cs typeface="+mn-lt"/>
                <a:sym typeface="+mn-ea"/>
              </a:rPr>
              <a:t>ny </a:t>
            </a:r>
            <a:r>
              <a:rPr lang="en-US" sz="2800" dirty="0">
                <a:solidFill>
                  <a:srgbClr val="353535"/>
                </a:solidFill>
                <a:ea typeface="Times New Roman" panose="02020603050405020304" pitchFamily="18" charset="0"/>
                <a:cs typeface="+mn-lt"/>
                <a:sym typeface="+mn-ea"/>
              </a:rPr>
              <a:t>advertising display encountered outside our </a:t>
            </a:r>
            <a:r>
              <a:rPr lang="en-US" sz="2800" dirty="0" smtClean="0">
                <a:solidFill>
                  <a:srgbClr val="353535"/>
                </a:solidFill>
                <a:ea typeface="Times New Roman" panose="02020603050405020304" pitchFamily="18" charset="0"/>
                <a:cs typeface="+mn-lt"/>
                <a:sym typeface="+mn-ea"/>
              </a:rPr>
              <a:t>home, is out-of-home advertising. </a:t>
            </a:r>
            <a:r>
              <a:rPr lang="en-US" sz="2800" dirty="0">
                <a:solidFill>
                  <a:srgbClr val="353535"/>
                </a:solidFill>
                <a:ea typeface="Times New Roman" panose="02020603050405020304" pitchFamily="18" charset="0"/>
                <a:cs typeface="+mn-lt"/>
                <a:sym typeface="+mn-ea"/>
              </a:rPr>
              <a:t>It is the oldest advertising form, and continuously gives brands the desired visibility in the real world. </a:t>
            </a:r>
            <a:endParaRPr lang="en-US" sz="2800" dirty="0">
              <a:cs typeface="+mn-lt"/>
            </a:endParaRPr>
          </a:p>
          <a:p>
            <a:pPr marL="0" indent="0">
              <a:buNone/>
            </a:pPr>
            <a:endParaRPr lang="en-US" altLang="en-US" sz="2800">
              <a:sym typeface="+mn-ea"/>
            </a:endParaRPr>
          </a:p>
          <a:p>
            <a:pPr marL="0" indent="0">
              <a:buNone/>
            </a:pPr>
            <a:endParaRPr lang="en-US" altLang="en-US" sz="2800">
              <a:sym typeface="+mn-ea"/>
            </a:endParaRPr>
          </a:p>
          <a:p>
            <a:endParaRPr lang="en-US" sz="2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0180" y="3687445"/>
            <a:ext cx="3131820" cy="3170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en-US" sz="3110" b="1">
                <a:sym typeface="+mn-ea"/>
              </a:rPr>
              <a:t>3. Creative and Relatable Content:</a:t>
            </a:r>
            <a:endParaRPr lang="en-US" sz="311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442845"/>
            <a:ext cx="10172065" cy="188277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en-US"/>
              <a:t>Advertisers will need to adjust their strategies to resonate with the target audience's new realities:</a:t>
            </a:r>
            <a:endParaRPr lang="en-US" altLang="en-US"/>
          </a:p>
          <a:p>
            <a:pPr marL="0" indent="0">
              <a:buNone/>
            </a:pPr>
            <a:r>
              <a:rPr lang="en-US" altLang="en-US" b="1"/>
              <a:t>- Emphasize value and affordability:</a:t>
            </a:r>
            <a:r>
              <a:rPr lang="en-US" altLang="en-US"/>
              <a:t> Highlight cost-effective solutions, promotions, and discounts </a:t>
            </a:r>
            <a:endParaRPr lang="en-US" altLang="en-US"/>
          </a:p>
          <a:p>
            <a:pPr marL="0" indent="0">
              <a:buNone/>
            </a:pPr>
            <a:r>
              <a:rPr lang="en-US" altLang="en-US" b="1"/>
              <a:t>- Focus on essential benefits: </a:t>
            </a:r>
            <a:r>
              <a:rPr lang="en-US" altLang="en-US"/>
              <a:t>Showcase how products/services address basic needs, improve quality of life, or offer long-term value </a:t>
            </a:r>
            <a:endParaRPr lang="en-US" altLang="en-US"/>
          </a:p>
          <a:p>
            <a:pPr marL="0" indent="0">
              <a:buNone/>
            </a:pPr>
            <a:r>
              <a:rPr lang="en-US" altLang="en-US" b="1">
                <a:sym typeface="+mn-ea"/>
              </a:rPr>
              <a:t>- Empathetic</a:t>
            </a:r>
            <a:r>
              <a:rPr lang="en-US" altLang="en-US" b="1">
                <a:sym typeface="+mn-ea"/>
              </a:rPr>
              <a:t> messaging:</a:t>
            </a:r>
            <a:r>
              <a:rPr lang="en-US" altLang="en-US">
                <a:sym typeface="+mn-ea"/>
              </a:rPr>
              <a:t> Acknowledge the challenges and offer supportive, reassuring communications </a:t>
            </a:r>
            <a:endParaRPr lang="en-US" altLang="en-US" b="1"/>
          </a:p>
          <a:p>
            <a:pPr marL="0" indent="0">
              <a:buNone/>
            </a:pP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en-US" sz="3110" b="1">
                <a:sym typeface="+mn-ea"/>
              </a:rPr>
              <a:t>4.</a:t>
            </a:r>
            <a:r>
              <a:rPr lang="en-US" altLang="en-US" sz="3110" b="1">
                <a:sym typeface="+mn-ea"/>
              </a:rPr>
              <a:t> Integration with Digital Channels:</a:t>
            </a:r>
            <a:r>
              <a:rPr lang="en-US" altLang="en-US" sz="3110">
                <a:sym typeface="+mn-ea"/>
              </a:rPr>
              <a:t> </a:t>
            </a:r>
            <a:endParaRPr lang="en-US" sz="311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442845"/>
            <a:ext cx="7574280" cy="3319145"/>
          </a:xfrm>
        </p:spPr>
        <p:txBody>
          <a:bodyPr>
            <a:noAutofit/>
          </a:bodyPr>
          <a:p>
            <a:pPr marL="0" indent="0">
              <a:buNone/>
            </a:pPr>
            <a:endParaRPr lang="en-US" altLang="en-US" sz="2000"/>
          </a:p>
          <a:p>
            <a:pPr marL="0" indent="0">
              <a:buNone/>
            </a:pPr>
            <a:r>
              <a:rPr lang="en-US" altLang="en-US" sz="2800">
                <a:sym typeface="+mn-ea"/>
              </a:rPr>
              <a:t>Integrating OOH campaigns with digital channels like social media and mobile platforms enhances reach and engagement. </a:t>
            </a:r>
            <a:r>
              <a:rPr lang="en-US" altLang="en-US" sz="2800" b="1">
                <a:sym typeface="+mn-ea"/>
              </a:rPr>
              <a:t>Using QR codes, hashtags, or interactive elements</a:t>
            </a:r>
            <a:r>
              <a:rPr lang="en-US" altLang="en-US" sz="2800">
                <a:sym typeface="+mn-ea"/>
              </a:rPr>
              <a:t> encourages audience interaction and amplifies the campaign's impact.</a:t>
            </a:r>
            <a:endParaRPr lang="en-US" altLang="en-US" sz="2800"/>
          </a:p>
          <a:p>
            <a:endParaRPr lang="en-US" altLang="en-US" sz="2800"/>
          </a:p>
          <a:p>
            <a:endParaRPr lang="en-US" altLang="en-US" sz="2000"/>
          </a:p>
          <a:p>
            <a:endParaRPr lang="en-US" altLang="en-US" sz="1100"/>
          </a:p>
        </p:txBody>
      </p:sp>
      <p:graphicFrame>
        <p:nvGraphicFramePr>
          <p:cNvPr id="6" name="Object 5"/>
          <p:cNvGraphicFramePr/>
          <p:nvPr/>
        </p:nvGraphicFramePr>
        <p:xfrm>
          <a:off x="9314180" y="3776980"/>
          <a:ext cx="2877820" cy="3081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2971800" imgH="3257550" progId="Paint.Picture">
                  <p:embed/>
                </p:oleObj>
              </mc:Choice>
              <mc:Fallback>
                <p:oleObj name="" r:id="rId1" imgW="2971800" imgH="3257550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314180" y="3776980"/>
                        <a:ext cx="2877820" cy="3081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en-US" sz="3110" b="1">
                <a:sym typeface="+mn-ea"/>
              </a:rPr>
              <a:t>5. </a:t>
            </a:r>
            <a:r>
              <a:rPr lang="en-US" altLang="en-US" sz="3110" b="1">
                <a:sym typeface="+mn-ea"/>
              </a:rPr>
              <a:t>Consistency and Frequency:</a:t>
            </a:r>
            <a:r>
              <a:rPr lang="en-US" altLang="en-US" sz="3110">
                <a:sym typeface="+mn-ea"/>
              </a:rPr>
              <a:t> </a:t>
            </a:r>
            <a:endParaRPr lang="en-US" sz="311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275" y="2442845"/>
            <a:ext cx="8002905" cy="3319145"/>
          </a:xfrm>
        </p:spPr>
        <p:txBody>
          <a:bodyPr>
            <a:noAutofit/>
          </a:bodyPr>
          <a:p>
            <a:pPr marL="0" indent="0">
              <a:buNone/>
            </a:pPr>
            <a:endParaRPr lang="en-US" altLang="en-US" sz="2000"/>
          </a:p>
          <a:p>
            <a:pPr marL="0" indent="0">
              <a:buNone/>
            </a:pPr>
            <a:r>
              <a:rPr lang="en-US" altLang="en-US" sz="2800">
                <a:sym typeface="+mn-ea"/>
              </a:rPr>
              <a:t>Maintaining a consistent presence and frequency of OOH ads over time </a:t>
            </a:r>
            <a:r>
              <a:rPr lang="en-US" altLang="en-US" sz="2800" b="1">
                <a:sym typeface="+mn-ea"/>
              </a:rPr>
              <a:t>reinforces brand awareness and message recall </a:t>
            </a:r>
            <a:r>
              <a:rPr lang="en-US" altLang="en-US" sz="2800">
                <a:sym typeface="+mn-ea"/>
              </a:rPr>
              <a:t>among the audience.</a:t>
            </a:r>
            <a:endParaRPr lang="en-US" altLang="en-US" sz="2800">
              <a:sym typeface="+mn-ea"/>
            </a:endParaRPr>
          </a:p>
          <a:p>
            <a:pPr marL="0" indent="0">
              <a:buNone/>
            </a:pPr>
            <a:r>
              <a:rPr lang="en-US" altLang="en-US" sz="2800">
                <a:sym typeface="+mn-ea"/>
              </a:rPr>
              <a:t> </a:t>
            </a:r>
            <a:endParaRPr lang="en-US" altLang="en-US" sz="2800">
              <a:sym typeface="+mn-ea"/>
            </a:endParaRPr>
          </a:p>
          <a:p>
            <a:pPr marL="0" indent="0">
              <a:buNone/>
            </a:pPr>
            <a:r>
              <a:rPr lang="en-US" altLang="en-US" sz="2800">
                <a:sym typeface="+mn-ea"/>
              </a:rPr>
              <a:t>- Repetition plays a significant role in influencing consumer behavior.</a:t>
            </a:r>
            <a:endParaRPr lang="en-US" altLang="en-US" sz="2800"/>
          </a:p>
          <a:p>
            <a:endParaRPr lang="en-US" altLang="en-US" sz="2800"/>
          </a:p>
          <a:p>
            <a:endParaRPr lang="en-US" altLang="en-US" sz="2000"/>
          </a:p>
          <a:p>
            <a:endParaRPr lang="en-US" altLang="en-US" sz="11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0180" y="3701415"/>
            <a:ext cx="3131820" cy="3170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p>
            <a:r>
              <a:rPr lang="en-US" altLang="en-US" sz="3110" b="1">
                <a:sym typeface="+mn-ea"/>
              </a:rPr>
              <a:t>6. </a:t>
            </a:r>
            <a:r>
              <a:rPr lang="en-US" altLang="en-US" sz="3110" b="1">
                <a:sym typeface="+mn-ea"/>
              </a:rPr>
              <a:t>Measurement and Analytics:</a:t>
            </a:r>
            <a:endParaRPr lang="en-US" sz="311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030" y="2442845"/>
            <a:ext cx="10725785" cy="397764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en-US" sz="2800" b="1">
                <a:sym typeface="+mn-ea"/>
              </a:rPr>
              <a:t> </a:t>
            </a:r>
            <a:r>
              <a:rPr lang="en-US" sz="2800" dirty="0">
                <a:solidFill>
                  <a:srgbClr val="1D2228"/>
                </a:solidFill>
                <a:ea typeface="Times New Roman" panose="02020603050405020304" pitchFamily="18" charset="0"/>
                <a:cs typeface="+mn-lt"/>
                <a:sym typeface="+mn-ea"/>
              </a:rPr>
              <a:t>Robust measurement and analytics tools to track the effectiveness of OOH campaigns is essential. T</a:t>
            </a:r>
            <a:r>
              <a:rPr lang="en-US" altLang="en-US" sz="2800">
                <a:sym typeface="+mn-ea"/>
              </a:rPr>
              <a:t>racking the performance of OOH campaigns is vital for evaluating ROI. </a:t>
            </a:r>
            <a:endParaRPr lang="en-US" altLang="en-US" sz="2800">
              <a:sym typeface="+mn-ea"/>
            </a:endParaRPr>
          </a:p>
          <a:p>
            <a:pPr marL="0" indent="0">
              <a:buNone/>
            </a:pPr>
            <a:r>
              <a:rPr lang="en-US" altLang="en-US" sz="2800">
                <a:sym typeface="+mn-ea"/>
              </a:rPr>
              <a:t>Metrics such as </a:t>
            </a:r>
            <a:endParaRPr lang="en-US" altLang="en-US" sz="2800">
              <a:sym typeface="+mn-ea"/>
            </a:endParaRPr>
          </a:p>
          <a:p>
            <a:pPr marL="0" indent="0">
              <a:buNone/>
            </a:pPr>
            <a:r>
              <a:rPr lang="en-US" altLang="en-US" sz="2800">
                <a:sym typeface="+mn-ea"/>
              </a:rPr>
              <a:t>foot traffic, </a:t>
            </a:r>
            <a:endParaRPr lang="en-US" altLang="en-US" sz="2800">
              <a:sym typeface="+mn-ea"/>
            </a:endParaRPr>
          </a:p>
          <a:p>
            <a:pPr marL="0" indent="0">
              <a:buNone/>
            </a:pPr>
            <a:r>
              <a:rPr lang="en-US" altLang="en-US" sz="2800">
                <a:sym typeface="+mn-ea"/>
              </a:rPr>
              <a:t>brand recall, </a:t>
            </a:r>
            <a:endParaRPr lang="en-US" altLang="en-US" sz="2800">
              <a:sym typeface="+mn-ea"/>
            </a:endParaRPr>
          </a:p>
          <a:p>
            <a:pPr marL="0" indent="0">
              <a:buNone/>
            </a:pPr>
            <a:r>
              <a:rPr lang="en-US" altLang="en-US" sz="2800">
                <a:sym typeface="+mn-ea"/>
              </a:rPr>
              <a:t>and website visits </a:t>
            </a:r>
            <a:endParaRPr lang="en-US" altLang="en-US" sz="2800">
              <a:sym typeface="+mn-ea"/>
            </a:endParaRPr>
          </a:p>
          <a:p>
            <a:pPr marL="0" indent="0">
              <a:buNone/>
            </a:pPr>
            <a:r>
              <a:rPr lang="en-US" altLang="en-US" sz="2800">
                <a:sym typeface="+mn-ea"/>
              </a:rPr>
              <a:t>help gauge the effectiveness of the advertising efforts.</a:t>
            </a:r>
            <a:endParaRPr lang="en-US" altLang="en-US" sz="2800"/>
          </a:p>
          <a:p>
            <a:endParaRPr lang="en-US" altLang="en-US" sz="2800"/>
          </a:p>
          <a:p>
            <a:endParaRPr lang="en-US" altLang="en-US" sz="2000"/>
          </a:p>
          <a:p>
            <a:endParaRPr lang="en-US" altLang="en-US" sz="11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7305" y="3646170"/>
            <a:ext cx="3274695" cy="3211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005" y="982345"/>
            <a:ext cx="10857230" cy="1303655"/>
          </a:xfrm>
        </p:spPr>
        <p:txBody>
          <a:bodyPr>
            <a:normAutofit fontScale="90000"/>
          </a:bodyPr>
          <a:p>
            <a:r>
              <a:rPr lang="en-US" altLang="en-US">
                <a:sym typeface="+mn-ea"/>
              </a:rPr>
              <a:t>Some OOH Advertising Cost-effective Strategies: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410460"/>
            <a:ext cx="7817485" cy="3319145"/>
          </a:xfrm>
        </p:spPr>
        <p:txBody>
          <a:bodyPr>
            <a:normAutofit fontScale="25000"/>
          </a:bodyPr>
          <a:p>
            <a:pPr marL="0" indent="0">
              <a:buNone/>
            </a:pPr>
            <a:r>
              <a:rPr lang="en-US" altLang="en-US" sz="9600" b="1">
                <a:sym typeface="+mn-ea"/>
              </a:rPr>
              <a:t>- Data-Driven Insights:</a:t>
            </a:r>
            <a:r>
              <a:rPr lang="en-US" altLang="en-US" sz="9600">
                <a:sym typeface="+mn-ea"/>
              </a:rPr>
              <a:t> Analytics that optimize ad placement, measure engagement, and inform future campaigns.</a:t>
            </a:r>
            <a:endParaRPr lang="en-US" altLang="en-US" sz="9600"/>
          </a:p>
          <a:p>
            <a:pPr marL="0" indent="0">
              <a:buNone/>
            </a:pPr>
            <a:r>
              <a:rPr lang="en-US" altLang="en-US" sz="9600" b="1"/>
              <a:t>- Programmatic OOH: </a:t>
            </a:r>
            <a:r>
              <a:rPr lang="en-US" altLang="en-US" sz="9600"/>
              <a:t>Enables real-time bidding and audience-based buys, increasing ad effectiveness and ROI.</a:t>
            </a:r>
            <a:endParaRPr lang="en-US" altLang="en-US" sz="9600"/>
          </a:p>
          <a:p>
            <a:pPr marL="0" indent="0">
              <a:buNone/>
            </a:pPr>
            <a:endParaRPr lang="en-US" altLang="en-US" sz="9600"/>
          </a:p>
          <a:p>
            <a:pPr marL="0" indent="0">
              <a:buNone/>
            </a:pPr>
            <a:r>
              <a:rPr lang="en-US" altLang="en-US" sz="9600" b="1"/>
              <a:t>- BRT OOH:</a:t>
            </a:r>
            <a:r>
              <a:rPr lang="en-US" altLang="en-US" sz="9600"/>
              <a:t> Mobile ads, driving engagement and conversions.</a:t>
            </a:r>
            <a:endParaRPr lang="en-US" altLang="en-US" sz="9600"/>
          </a:p>
          <a:p>
            <a:pPr marL="0" indent="0">
              <a:buNone/>
            </a:pPr>
            <a:r>
              <a:rPr lang="en-US" altLang="en-US" sz="9600" b="1"/>
              <a:t>- Indoor OOH:</a:t>
            </a:r>
            <a:r>
              <a:rPr lang="en-US" altLang="en-US" sz="9600"/>
              <a:t> Targets high-income audiences in premium spaces like airports, malls, and cinemas, offering high dwell times and engagement.</a:t>
            </a:r>
            <a:r>
              <a:rPr lang="en-US" altLang="en-US" sz="9600"/>
              <a:t>- </a:t>
            </a:r>
            <a:endParaRPr lang="en-US" altLang="en-US" sz="9600"/>
          </a:p>
        </p:txBody>
      </p:sp>
      <p:graphicFrame>
        <p:nvGraphicFramePr>
          <p:cNvPr id="6" name="Object 5"/>
          <p:cNvGraphicFramePr/>
          <p:nvPr/>
        </p:nvGraphicFramePr>
        <p:xfrm>
          <a:off x="9112885" y="3736340"/>
          <a:ext cx="3079115" cy="312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3076575" imgH="2581275" progId="Paint.Picture">
                  <p:embed/>
                </p:oleObj>
              </mc:Choice>
              <mc:Fallback>
                <p:oleObj name="" r:id="rId1" imgW="3076575" imgH="258127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112885" y="3736340"/>
                        <a:ext cx="3079115" cy="3121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005" y="982345"/>
            <a:ext cx="10857230" cy="1303655"/>
          </a:xfrm>
        </p:spPr>
        <p:txBody>
          <a:bodyPr>
            <a:normAutofit fontScale="90000"/>
          </a:bodyPr>
          <a:p>
            <a:r>
              <a:rPr lang="en-US" altLang="en-US">
                <a:sym typeface="+mn-ea"/>
              </a:rPr>
              <a:t>Some OOH Cost-effective Strategies in a Downturn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10247"/>
            <a:ext cx="9601196" cy="3318936"/>
          </a:xfrm>
        </p:spPr>
        <p:txBody>
          <a:bodyPr>
            <a:normAutofit fontScale="25000"/>
          </a:bodyPr>
          <a:p>
            <a:pPr marL="0" indent="0">
              <a:buNone/>
            </a:pPr>
            <a:r>
              <a:rPr lang="en-US" altLang="en-US" sz="11200" b="1">
                <a:sym typeface="+mn-ea"/>
              </a:rPr>
              <a:t>- Short-term campaigns:</a:t>
            </a:r>
            <a:r>
              <a:rPr lang="en-US" altLang="en-US" sz="11200">
                <a:sym typeface="+mn-ea"/>
              </a:rPr>
              <a:t> Run shorter campaigns (1-3 Months) to create buzz and maximize impact.</a:t>
            </a:r>
            <a:endParaRPr lang="en-US" altLang="en-US" sz="11200">
              <a:sym typeface="+mn-ea"/>
            </a:endParaRPr>
          </a:p>
          <a:p>
            <a:pPr marL="0" indent="0">
              <a:buNone/>
            </a:pPr>
            <a:endParaRPr lang="en-US" altLang="en-US" sz="11200"/>
          </a:p>
          <a:p>
            <a:pPr marL="0" indent="0">
              <a:buNone/>
            </a:pPr>
            <a:r>
              <a:rPr lang="en-US" altLang="en-US" sz="11200" b="1"/>
              <a:t>- Lamposts - </a:t>
            </a:r>
            <a:endParaRPr lang="en-US" altLang="en-US" sz="11200" b="1"/>
          </a:p>
          <a:p>
            <a:pPr marL="0" indent="0">
              <a:buNone/>
            </a:pPr>
            <a:endParaRPr lang="en-US" altLang="en-US" sz="11200" b="1"/>
          </a:p>
          <a:p>
            <a:pPr marL="0" indent="0">
              <a:buNone/>
            </a:pPr>
            <a:r>
              <a:rPr lang="en-US" altLang="en-US" sz="11200" b="1"/>
              <a:t>- Small formats</a:t>
            </a:r>
            <a:endParaRPr lang="en-US" altLang="en-US" sz="11200" b="1"/>
          </a:p>
          <a:p>
            <a:pPr marL="0" indent="0">
              <a:buNone/>
            </a:pPr>
            <a:endParaRPr lang="en-US" altLang="en-US" sz="9600"/>
          </a:p>
          <a:p>
            <a:pPr marL="0" indent="0">
              <a:buNone/>
            </a:pPr>
            <a:endParaRPr lang="en-US" altLang="en-US" sz="9600"/>
          </a:p>
        </p:txBody>
      </p:sp>
      <p:graphicFrame>
        <p:nvGraphicFramePr>
          <p:cNvPr id="6" name="Object 5"/>
          <p:cNvGraphicFramePr/>
          <p:nvPr/>
        </p:nvGraphicFramePr>
        <p:xfrm>
          <a:off x="9112885" y="3736340"/>
          <a:ext cx="3079115" cy="312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3076575" imgH="2581275" progId="Paint.Picture">
                  <p:embed/>
                </p:oleObj>
              </mc:Choice>
              <mc:Fallback>
                <p:oleObj name="" r:id="rId1" imgW="3076575" imgH="258127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112885" y="3736340"/>
                        <a:ext cx="3079115" cy="3121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>
                <a:sym typeface="+mn-ea"/>
              </a:rPr>
              <a:t>Case Study 1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770" y="2461895"/>
            <a:ext cx="8487410" cy="331914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en-US" b="1"/>
              <a:t>The iconic Coca Cola ad during WW2 is a legendary case study in marketing and branding!</a:t>
            </a:r>
            <a:r>
              <a:rPr lang="en-US" altLang="en-US"/>
              <a:t> </a:t>
            </a:r>
            <a:endParaRPr lang="en-US" altLang="en-US"/>
          </a:p>
          <a:p>
            <a:r>
              <a:rPr lang="en-US" altLang="en-US"/>
              <a:t>During WW2, Coca Cola became a symbol of American culture and patriotism. The company's ads often featured soldiers, families, and the iconic bottle.</a:t>
            </a:r>
            <a:endParaRPr lang="en-US" altLang="en-US"/>
          </a:p>
          <a:p>
            <a:r>
              <a:rPr lang="en-US" altLang="en-US"/>
              <a:t>One notable ad shows a soldier writing a letter home, with a Coca Cola bottle on the table. The caption reads: "I'd like to teach the world to sing... and keep the world happy with Coca Cola!"</a:t>
            </a:r>
            <a:endParaRPr lang="en-US" altLang="en-US"/>
          </a:p>
          <a:p>
            <a:r>
              <a:rPr lang="en-US" altLang="en-US"/>
              <a:t>This ad campaign helped Coca Cola:</a:t>
            </a:r>
            <a:endParaRPr lang="en-US" altLang="en-US"/>
          </a:p>
        </p:txBody>
      </p:sp>
      <p:graphicFrame>
        <p:nvGraphicFramePr>
          <p:cNvPr id="4" name="Object 3"/>
          <p:cNvGraphicFramePr/>
          <p:nvPr/>
        </p:nvGraphicFramePr>
        <p:xfrm>
          <a:off x="9166860" y="3752215"/>
          <a:ext cx="3025140" cy="3105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2876550" imgH="2238375" progId="Paint.Picture">
                  <p:embed/>
                </p:oleObj>
              </mc:Choice>
              <mc:Fallback>
                <p:oleObj name="" r:id="rId1" imgW="2876550" imgH="223837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166860" y="3752215"/>
                        <a:ext cx="3025140" cy="3105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/>
          <p:nvPr/>
        </p:nvGraphicFramePr>
        <p:xfrm>
          <a:off x="0" y="0"/>
          <a:ext cx="2229485" cy="2394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3" imgW="3171825" imgH="3514725" progId="Paint.Picture">
                  <p:embed/>
                </p:oleObj>
              </mc:Choice>
              <mc:Fallback>
                <p:oleObj name="" r:id="rId3" imgW="3171825" imgH="351472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229485" cy="2394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>
                <a:sym typeface="+mn-ea"/>
              </a:rPr>
              <a:t>Case Study 1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770" y="2395855"/>
            <a:ext cx="10744200" cy="4037330"/>
          </a:xfrm>
        </p:spPr>
        <p:txBody>
          <a:bodyPr>
            <a:noAutofit/>
          </a:bodyPr>
          <a:p>
            <a:r>
              <a:rPr lang="en-US" altLang="en-US"/>
              <a:t>- Boost morale: Soldiers and civilians alike felt connected to home and comfort</a:t>
            </a:r>
            <a:endParaRPr lang="en-US" altLang="en-US"/>
          </a:p>
          <a:p>
            <a:r>
              <a:rPr lang="en-US" altLang="en-US"/>
              <a:t>- Increase brand recognition: Coca Cola became synonymous with American values</a:t>
            </a:r>
            <a:endParaRPr lang="en-US" altLang="en-US"/>
          </a:p>
          <a:p>
            <a:r>
              <a:rPr lang="en-US" altLang="en-US"/>
              <a:t>- Expand globally: International markets opened up, setting the stage for future growth</a:t>
            </a:r>
            <a:endParaRPr lang="en-US" altLang="en-US"/>
          </a:p>
          <a:p>
            <a:r>
              <a:rPr lang="en-US" altLang="en-US"/>
              <a:t>The campaign's themes of:</a:t>
            </a:r>
            <a:endParaRPr lang="en-US" altLang="en-US"/>
          </a:p>
          <a:p>
            <a:r>
              <a:rPr lang="en-US" altLang="en-US"/>
              <a:t>- Patriotism</a:t>
            </a:r>
            <a:endParaRPr lang="en-US" altLang="en-US"/>
          </a:p>
          <a:p>
            <a:r>
              <a:rPr lang="en-US" altLang="en-US"/>
              <a:t>- Nostalgia</a:t>
            </a:r>
            <a:endParaRPr lang="en-US" altLang="en-US"/>
          </a:p>
          <a:p>
            <a:r>
              <a:rPr lang="en-US" altLang="en-US"/>
              <a:t>- Inclusivity</a:t>
            </a:r>
            <a:endParaRPr lang="en-US" altLang="en-US"/>
          </a:p>
          <a:p>
            <a:r>
              <a:rPr lang="en-US" altLang="en-US"/>
              <a:t>are still used in advertising today!</a:t>
            </a:r>
            <a:endParaRPr lang="en-US" altLang="en-US"/>
          </a:p>
        </p:txBody>
      </p:sp>
      <p:graphicFrame>
        <p:nvGraphicFramePr>
          <p:cNvPr id="4" name="Object 3"/>
          <p:cNvGraphicFramePr/>
          <p:nvPr/>
        </p:nvGraphicFramePr>
        <p:xfrm>
          <a:off x="9166860" y="3914775"/>
          <a:ext cx="3025140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2876550" imgH="2238375" progId="Paint.Picture">
                  <p:embed/>
                </p:oleObj>
              </mc:Choice>
              <mc:Fallback>
                <p:oleObj name="" r:id="rId1" imgW="2876550" imgH="223837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166860" y="3914775"/>
                        <a:ext cx="3025140" cy="294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/>
          <p:nvPr/>
        </p:nvGraphicFramePr>
        <p:xfrm>
          <a:off x="0" y="0"/>
          <a:ext cx="2261870" cy="2459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3" imgW="3171825" imgH="3514725" progId="Paint.Picture">
                  <p:embed/>
                </p:oleObj>
              </mc:Choice>
              <mc:Fallback>
                <p:oleObj name="" r:id="rId3" imgW="3171825" imgH="351472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261870" cy="2459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439842"/>
            <a:ext cx="9601196" cy="1303867"/>
          </a:xfrm>
        </p:spPr>
        <p:txBody>
          <a:bodyPr/>
          <a:p>
            <a:r>
              <a:rPr lang="en-US" b="1"/>
              <a:t>Coca Cola OOH Ads during WWII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641475"/>
            <a:ext cx="4206875" cy="525272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104640" y="1553845"/>
            <a:ext cx="4097020" cy="530415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8201660" y="1640840"/>
            <a:ext cx="3990340" cy="5217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Object 5"/>
          <p:cNvGraphicFramePr/>
          <p:nvPr/>
        </p:nvGraphicFramePr>
        <p:xfrm>
          <a:off x="6437630" y="4215765"/>
          <a:ext cx="5762625" cy="2694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7077075" imgH="3800475" progId="Paint.Picture">
                  <p:embed/>
                </p:oleObj>
              </mc:Choice>
              <mc:Fallback>
                <p:oleObj name="" r:id="rId1" imgW="7077075" imgH="380047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437630" y="4215765"/>
                        <a:ext cx="5762625" cy="2694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05" y="982345"/>
            <a:ext cx="11038840" cy="1303655"/>
          </a:xfrm>
        </p:spPr>
        <p:txBody>
          <a:bodyPr>
            <a:normAutofit/>
          </a:bodyPr>
          <a:p>
            <a:r>
              <a:rPr lang="en-US" altLang="en-US">
                <a:sym typeface="+mn-ea"/>
              </a:rPr>
              <a:t> Case Study 2</a:t>
            </a:r>
            <a:br>
              <a:rPr lang="en-US" altLang="en-US">
                <a:sym typeface="+mn-ea"/>
              </a:rPr>
            </a:br>
            <a:r>
              <a:rPr lang="en-US" altLang="en-US" sz="3110" b="1">
                <a:sym typeface="+mn-ea"/>
              </a:rPr>
              <a:t>KUDA 2019/2020 campaign that ran into the pandemic storm</a:t>
            </a:r>
            <a:endParaRPr lang="en-US" sz="311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05" y="2588895"/>
            <a:ext cx="11038840" cy="3319145"/>
          </a:xfrm>
        </p:spPr>
        <p:txBody>
          <a:bodyPr>
            <a:normAutofit/>
          </a:bodyPr>
          <a:p>
            <a:r>
              <a:rPr lang="en-US" altLang="en-US" sz="2570"/>
              <a:t>• Mass awareness (OOH / experiential + giveaways) — as Kuda scaled, they visibly deployed billboards, digital LED sites and street activations in Lagos (promotions like “spot the billboard, win ₦5,000” and the hashtag #KudaOnTheStreets). That shows a deliberate shift to offline mass-reach channels.</a:t>
            </a:r>
            <a:endParaRPr lang="en-US" altLang="en-US" sz="2570"/>
          </a:p>
          <a:p>
            <a:endParaRPr lang="en-US" altLang="en-US" sz="2570"/>
          </a:p>
        </p:txBody>
      </p:sp>
      <p:graphicFrame>
        <p:nvGraphicFramePr>
          <p:cNvPr id="8" name="Object 7"/>
          <p:cNvGraphicFramePr/>
          <p:nvPr/>
        </p:nvGraphicFramePr>
        <p:xfrm>
          <a:off x="0" y="4751705"/>
          <a:ext cx="2850515" cy="2106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3" imgW="2847975" imgH="2105025" progId="Paint.Picture">
                  <p:embed/>
                </p:oleObj>
              </mc:Choice>
              <mc:Fallback>
                <p:oleObj name="" r:id="rId3" imgW="2847975" imgH="210502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4751705"/>
                        <a:ext cx="2850515" cy="2106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>
                <a:sym typeface="+mn-ea"/>
              </a:rPr>
              <a:t>Overview of OOH Advertising in Nigeria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690" y="2557145"/>
            <a:ext cx="8131175" cy="331914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en-US" sz="2800">
                <a:sym typeface="+mn-ea"/>
              </a:rPr>
              <a:t>Today, amid Nigeria's ongoing economic downturn—with soaring inflation, Naira instability, forex shortages, and shrinking consumer budgets—we see OOH not just as a survival tool but as a key driver for our clients' business growth and our own resilience. </a:t>
            </a:r>
            <a:endParaRPr lang="en-US" altLang="en-US" sz="2800"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0180" y="3687445"/>
            <a:ext cx="3131820" cy="3170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Object 5"/>
          <p:cNvGraphicFramePr/>
          <p:nvPr/>
        </p:nvGraphicFramePr>
        <p:xfrm>
          <a:off x="6437630" y="4215765"/>
          <a:ext cx="5762625" cy="2694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7077075" imgH="3800475" progId="Paint.Picture">
                  <p:embed/>
                </p:oleObj>
              </mc:Choice>
              <mc:Fallback>
                <p:oleObj name="" r:id="rId1" imgW="7077075" imgH="380047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437630" y="4215765"/>
                        <a:ext cx="5762625" cy="2694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05" y="982345"/>
            <a:ext cx="11038840" cy="1303655"/>
          </a:xfrm>
        </p:spPr>
        <p:txBody>
          <a:bodyPr>
            <a:normAutofit/>
          </a:bodyPr>
          <a:p>
            <a:r>
              <a:rPr lang="en-US" altLang="en-US">
                <a:sym typeface="+mn-ea"/>
              </a:rPr>
              <a:t> Case Study 2</a:t>
            </a:r>
            <a:br>
              <a:rPr lang="en-US" altLang="en-US">
                <a:sym typeface="+mn-ea"/>
              </a:rPr>
            </a:br>
            <a:r>
              <a:rPr lang="en-US" altLang="en-US" sz="3110" b="1">
                <a:sym typeface="+mn-ea"/>
              </a:rPr>
              <a:t>KUDA 2019/2020 campaign that ran into the pandemic storm</a:t>
            </a:r>
            <a:endParaRPr lang="en-US" sz="311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880" y="2557145"/>
            <a:ext cx="10909300" cy="3319145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en-US" altLang="en-US" sz="2570">
                <a:sym typeface="+mn-ea"/>
              </a:rPr>
              <a:t>• Multiple billboard placements in Lagos, including visible placements at high-reach sites such as Lekki Gateway (marketing/media owner posts and Kuda social posts). These posts explicitly announced Kuda billboards and run social giveaways tied to spotting them. </a:t>
            </a:r>
            <a:endParaRPr lang="en-US" altLang="en-US" sz="2570"/>
          </a:p>
          <a:p>
            <a:endParaRPr lang="en-US" altLang="en-US" sz="2570"/>
          </a:p>
        </p:txBody>
      </p:sp>
      <p:graphicFrame>
        <p:nvGraphicFramePr>
          <p:cNvPr id="4" name="Object 3"/>
          <p:cNvGraphicFramePr/>
          <p:nvPr/>
        </p:nvGraphicFramePr>
        <p:xfrm>
          <a:off x="0" y="4751705"/>
          <a:ext cx="2850515" cy="2106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2847975" imgH="2105025" progId="Paint.Picture">
                  <p:embed/>
                </p:oleObj>
              </mc:Choice>
              <mc:Fallback>
                <p:oleObj name="" r:id="rId3" imgW="2847975" imgH="210502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4751705"/>
                        <a:ext cx="2850515" cy="2106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Object 5"/>
          <p:cNvGraphicFramePr/>
          <p:nvPr/>
        </p:nvGraphicFramePr>
        <p:xfrm>
          <a:off x="6437630" y="4215765"/>
          <a:ext cx="5762625" cy="2694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7077075" imgH="3800475" progId="Paint.Picture">
                  <p:embed/>
                </p:oleObj>
              </mc:Choice>
              <mc:Fallback>
                <p:oleObj name="" r:id="rId1" imgW="7077075" imgH="380047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437630" y="4215765"/>
                        <a:ext cx="5762625" cy="2694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705" y="982345"/>
            <a:ext cx="11038840" cy="1303655"/>
          </a:xfrm>
        </p:spPr>
        <p:txBody>
          <a:bodyPr>
            <a:normAutofit/>
          </a:bodyPr>
          <a:p>
            <a:r>
              <a:rPr lang="en-US" altLang="en-US">
                <a:sym typeface="+mn-ea"/>
              </a:rPr>
              <a:t> Case Study 2</a:t>
            </a:r>
            <a:br>
              <a:rPr lang="en-US" altLang="en-US">
                <a:sym typeface="+mn-ea"/>
              </a:rPr>
            </a:br>
            <a:r>
              <a:rPr lang="en-US" altLang="en-US" sz="3110" b="1">
                <a:sym typeface="+mn-ea"/>
              </a:rPr>
              <a:t>KUDA 2019/2020 campaign that ran into the pandemic storm</a:t>
            </a:r>
            <a:endParaRPr lang="en-US" sz="311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59355"/>
            <a:ext cx="11219180" cy="3319145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en-US" altLang="en-US" sz="2570" b="1">
                <a:sym typeface="+mn-ea"/>
              </a:rPr>
              <a:t>• </a:t>
            </a:r>
            <a:r>
              <a:rPr lang="en-US" altLang="en-US" sz="2570">
                <a:sym typeface="+mn-ea"/>
              </a:rPr>
              <a:t>Social posts and hashtag campaigns promoted OOH directly (spot-and-win mechanics), which is a classic way to amplify OOH by driving social UGC (user generated content). </a:t>
            </a:r>
            <a:r>
              <a:rPr lang="en-US" altLang="en-US" sz="2570">
                <a:sym typeface="+mn-ea"/>
              </a:rPr>
              <a:t>Results included:</a:t>
            </a:r>
            <a:endParaRPr lang="en-US" altLang="en-US" sz="2570">
              <a:sym typeface="+mn-ea"/>
            </a:endParaRPr>
          </a:p>
          <a:p>
            <a:pPr marL="0" indent="0">
              <a:buNone/>
            </a:pPr>
            <a:r>
              <a:rPr lang="en-US" altLang="en-US" sz="2570" b="1">
                <a:sym typeface="+mn-ea"/>
              </a:rPr>
              <a:t>- Achieved massive awareness</a:t>
            </a:r>
            <a:endParaRPr lang="en-US" altLang="en-US" sz="2570" b="1">
              <a:sym typeface="+mn-ea"/>
            </a:endParaRPr>
          </a:p>
          <a:p>
            <a:pPr marL="0" indent="0">
              <a:buNone/>
            </a:pPr>
            <a:r>
              <a:rPr lang="en-US" altLang="en-US" sz="2570" b="1">
                <a:sym typeface="+mn-ea"/>
              </a:rPr>
              <a:t>- Increased market share</a:t>
            </a:r>
            <a:endParaRPr lang="en-US" altLang="en-US" sz="2570" b="1">
              <a:sym typeface="+mn-ea"/>
            </a:endParaRPr>
          </a:p>
          <a:p>
            <a:endParaRPr lang="en-US" altLang="en-US" sz="2570"/>
          </a:p>
          <a:p>
            <a:endParaRPr lang="en-US" altLang="en-US" sz="2570" b="1"/>
          </a:p>
          <a:p>
            <a:endParaRPr lang="en-US" altLang="en-US" sz="2570" b="1"/>
          </a:p>
        </p:txBody>
      </p:sp>
      <p:graphicFrame>
        <p:nvGraphicFramePr>
          <p:cNvPr id="4" name="Object 3"/>
          <p:cNvGraphicFramePr/>
          <p:nvPr/>
        </p:nvGraphicFramePr>
        <p:xfrm>
          <a:off x="0" y="4751705"/>
          <a:ext cx="2850515" cy="2106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2847975" imgH="2105025" progId="Paint.Picture">
                  <p:embed/>
                </p:oleObj>
              </mc:Choice>
              <mc:Fallback>
                <p:oleObj name="" r:id="rId3" imgW="2847975" imgH="210502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4751705"/>
                        <a:ext cx="2850515" cy="2106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>
                <a:sym typeface="+mn-ea"/>
              </a:rPr>
              <a:t> Conclusion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5" y="2366645"/>
            <a:ext cx="10642600" cy="3319145"/>
          </a:xfrm>
        </p:spPr>
        <p:txBody>
          <a:bodyPr>
            <a:noAutofit/>
          </a:bodyPr>
          <a:p>
            <a:r>
              <a:rPr lang="en-US" altLang="en-US" sz="3200">
                <a:sym typeface="+mn-ea"/>
              </a:rPr>
              <a:t>- OOH advertising is </a:t>
            </a:r>
            <a:r>
              <a:rPr lang="en-US" altLang="en-US" sz="3200" b="1">
                <a:sym typeface="+mn-ea"/>
              </a:rPr>
              <a:t>a powerful tool</a:t>
            </a:r>
            <a:r>
              <a:rPr lang="en-US" altLang="en-US" sz="3200">
                <a:sym typeface="+mn-ea"/>
              </a:rPr>
              <a:t> for businesses in Nigeria, offering a way to</a:t>
            </a:r>
            <a:r>
              <a:rPr lang="en-US" altLang="en-US" sz="3200" b="1">
                <a:sym typeface="+mn-ea"/>
              </a:rPr>
              <a:t> reach and engage with customers, drive sales, and achieve growth</a:t>
            </a:r>
            <a:r>
              <a:rPr lang="en-US" altLang="en-US" sz="3200">
                <a:sym typeface="+mn-ea"/>
              </a:rPr>
              <a:t> even in challenging economic times.</a:t>
            </a:r>
            <a:endParaRPr lang="en-US" altLang="en-US" sz="3200">
              <a:sym typeface="+mn-ea"/>
            </a:endParaRPr>
          </a:p>
          <a:p>
            <a:pPr marL="0" indent="0">
              <a:buNone/>
            </a:pPr>
            <a:endParaRPr lang="en-US" altLang="en-US" sz="2800">
              <a:sym typeface="+mn-ea"/>
            </a:endParaRPr>
          </a:p>
          <a:p>
            <a:endParaRPr lang="en-US" sz="2800"/>
          </a:p>
          <a:p>
            <a:endParaRPr lang="en-US" altLang="en-US" sz="2800"/>
          </a:p>
          <a:p>
            <a:endParaRPr lang="en-US" altLang="en-US" sz="2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73845" y="3816350"/>
            <a:ext cx="3018155" cy="3055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4039" y="2360594"/>
            <a:ext cx="6871240" cy="1468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8800" b="1" dirty="0" smtClean="0">
                <a:solidFill>
                  <a:srgbClr val="1D2228"/>
                </a:solidFill>
                <a:latin typeface="Helvetica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THANK YOU</a:t>
            </a:r>
            <a:endParaRPr lang="en-US" sz="8800" b="1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12226925" cy="6857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10896600" imgH="4257675" progId="Paint.Picture">
                  <p:embed/>
                </p:oleObj>
              </mc:Choice>
              <mc:Fallback>
                <p:oleObj name="" r:id="rId1" imgW="10896600" imgH="4257675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226925" cy="6857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12192000" cy="6857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9772650" imgH="4429125" progId="Paint.Picture">
                  <p:embed/>
                </p:oleObj>
              </mc:Choice>
              <mc:Fallback>
                <p:oleObj name="" r:id="rId1" imgW="9772650" imgH="442912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7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1634" y="1468067"/>
            <a:ext cx="6414247" cy="4892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endParaRPr lang="en-US" sz="2400" b="1" dirty="0" smtClean="0"/>
          </a:p>
          <a:p>
            <a:endParaRPr lang="en-US" altLang="en-US" sz="2400">
              <a:sym typeface="+mn-ea"/>
            </a:endParaRPr>
          </a:p>
          <a:p>
            <a:pPr marL="0" indent="0">
              <a:buNone/>
            </a:pPr>
            <a:r>
              <a:rPr lang="en-US" altLang="en-US" sz="2400" b="1">
                <a:sym typeface="+mn-ea"/>
              </a:rPr>
              <a:t>79%</a:t>
            </a:r>
            <a:r>
              <a:rPr lang="en-US" altLang="en-US" sz="2400">
                <a:sym typeface="+mn-ea"/>
              </a:rPr>
              <a:t> of people noticing billboards weekly, </a:t>
            </a:r>
            <a:endParaRPr lang="en-US" altLang="en-US" sz="2400">
              <a:sym typeface="+mn-ea"/>
            </a:endParaRPr>
          </a:p>
          <a:p>
            <a:pPr marL="0" indent="0">
              <a:buNone/>
            </a:pPr>
            <a:endParaRPr lang="en-US" altLang="en-US" sz="2400">
              <a:sym typeface="+mn-ea"/>
            </a:endParaRPr>
          </a:p>
          <a:p>
            <a:pPr marL="0" indent="0">
              <a:buNone/>
            </a:pPr>
            <a:r>
              <a:rPr lang="en-US" altLang="en-US" sz="2400" b="1">
                <a:sym typeface="+mn-ea"/>
              </a:rPr>
              <a:t>63%</a:t>
            </a:r>
            <a:r>
              <a:rPr lang="en-US" altLang="en-US" sz="2400">
                <a:sym typeface="+mn-ea"/>
              </a:rPr>
              <a:t> recalling brands, and OOH sparking actions like online searches </a:t>
            </a:r>
            <a:endParaRPr lang="en-US" altLang="en-US" sz="2400">
              <a:sym typeface="+mn-ea"/>
            </a:endParaRPr>
          </a:p>
          <a:p>
            <a:pPr marL="0" indent="0">
              <a:buNone/>
            </a:pPr>
            <a:endParaRPr lang="en-US" altLang="en-US" sz="2400">
              <a:sym typeface="+mn-ea"/>
            </a:endParaRPr>
          </a:p>
          <a:p>
            <a:pPr marL="0" indent="0">
              <a:buNone/>
            </a:pPr>
            <a:r>
              <a:rPr lang="en-US" altLang="en-US" sz="2400" b="1">
                <a:sym typeface="+mn-ea"/>
              </a:rPr>
              <a:t>69%</a:t>
            </a:r>
            <a:r>
              <a:rPr lang="en-US" altLang="en-US" sz="2400">
                <a:sym typeface="+mn-ea"/>
              </a:rPr>
              <a:t>, app downloads, purchases, and shares</a:t>
            </a:r>
            <a:endParaRPr lang="en-US" altLang="en-US" sz="2400">
              <a:sym typeface="+mn-ea"/>
            </a:endParaRPr>
          </a:p>
          <a:p>
            <a:pPr marL="0" indent="0">
              <a:buNone/>
            </a:pPr>
            <a:endParaRPr lang="en-US" altLang="en-US" sz="2400">
              <a:sym typeface="+mn-ea"/>
            </a:endParaRPr>
          </a:p>
          <a:p>
            <a:pPr marL="0" indent="0">
              <a:buNone/>
            </a:pPr>
            <a:r>
              <a:rPr lang="en-US" altLang="en-US" sz="2400">
                <a:sym typeface="+mn-ea"/>
              </a:rPr>
              <a:t>—often outperforming TV and online. As the second-most effective medium after radio.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Text Box 2"/>
          <p:cNvSpPr txBox="1"/>
          <p:nvPr/>
        </p:nvSpPr>
        <p:spPr>
          <a:xfrm>
            <a:off x="778510" y="793115"/>
            <a:ext cx="107162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ctr">
              <a:buFontTx/>
              <a:buChar char="-"/>
            </a:pPr>
            <a:r>
              <a:rPr lang="en-US" sz="3200" dirty="0" smtClean="0">
                <a:sym typeface="+mn-ea"/>
              </a:rPr>
              <a:t>OOH Effectiveness survey conducted by </a:t>
            </a:r>
            <a:r>
              <a:rPr lang="en-US" sz="3200" b="1" dirty="0" err="1" smtClean="0">
                <a:sym typeface="+mn-ea"/>
              </a:rPr>
              <a:t>Geopoll</a:t>
            </a:r>
            <a:r>
              <a:rPr lang="en-US" sz="3200" b="1" dirty="0">
                <a:sym typeface="+mn-ea"/>
              </a:rPr>
              <a:t> </a:t>
            </a:r>
            <a:r>
              <a:rPr lang="en-US" sz="3200" dirty="0" smtClean="0">
                <a:sym typeface="+mn-ea"/>
              </a:rPr>
              <a:t>in 2020</a:t>
            </a:r>
            <a:endParaRPr lang="en-US" sz="3200" b="1" dirty="0" smtClean="0">
              <a:sym typeface="+mn-ea"/>
            </a:endParaRPr>
          </a:p>
          <a:p>
            <a:pPr marL="342900" indent="-342900" algn="ctr">
              <a:buFontTx/>
              <a:buChar char="-"/>
            </a:pPr>
            <a:r>
              <a:rPr lang="en-US" sz="2400" b="1" dirty="0" smtClean="0">
                <a:sym typeface="+mn-ea"/>
              </a:rPr>
              <a:t>- Ranked OOH very high.</a:t>
            </a:r>
            <a:r>
              <a:rPr lang="en-US" altLang="en-US" sz="2400">
                <a:sym typeface="+mn-ea"/>
              </a:rPr>
              <a:t> </a:t>
            </a:r>
            <a:endParaRPr lang="en-US" altLang="en-US" sz="2400">
              <a:sym typeface="+mn-ea"/>
            </a:endParaRPr>
          </a:p>
        </p:txBody>
      </p:sp>
      <p:graphicFrame>
        <p:nvGraphicFramePr>
          <p:cNvPr id="7" name="Object 6"/>
          <p:cNvGraphicFramePr/>
          <p:nvPr/>
        </p:nvGraphicFramePr>
        <p:xfrm>
          <a:off x="7828915" y="3712210"/>
          <a:ext cx="4363085" cy="3145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5762625" imgH="4333875" progId="Paint.Picture">
                  <p:embed/>
                </p:oleObj>
              </mc:Choice>
              <mc:Fallback>
                <p:oleObj name="" r:id="rId1" imgW="5762625" imgH="4333875" progId="Paint.Picture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828915" y="3712210"/>
                        <a:ext cx="4363085" cy="3145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>
                <a:sym typeface="+mn-ea"/>
              </a:rPr>
              <a:t>Benefits of OOH Advertising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139102"/>
            <a:ext cx="9601196" cy="3318936"/>
          </a:xfrm>
        </p:spPr>
        <p:txBody>
          <a:bodyPr>
            <a:normAutofit fontScale="25000"/>
          </a:bodyPr>
          <a:p>
            <a:pPr marL="0" indent="0">
              <a:buNone/>
            </a:pPr>
            <a:endParaRPr lang="en-US" altLang="en-US" b="1"/>
          </a:p>
          <a:p>
            <a:r>
              <a:rPr lang="en-US" altLang="en-US" sz="10000" b="1">
                <a:sym typeface="+mn-ea"/>
              </a:rPr>
              <a:t>  </a:t>
            </a:r>
            <a:r>
              <a:rPr lang="en-US" altLang="en-US" sz="10000" b="1">
                <a:sym typeface="+mn-ea"/>
              </a:rPr>
              <a:t>- High visibility and reach</a:t>
            </a:r>
            <a:endParaRPr lang="en-US" altLang="en-US" sz="10000" b="1">
              <a:sym typeface="+mn-ea"/>
            </a:endParaRPr>
          </a:p>
          <a:p>
            <a:r>
              <a:rPr lang="en-US" altLang="en-US" sz="10000" b="1">
                <a:sym typeface="+mn-ea"/>
              </a:rPr>
              <a:t> - Ability to target specific audiences</a:t>
            </a:r>
            <a:endParaRPr lang="en-US" altLang="en-US" sz="10000" b="1">
              <a:sym typeface="+mn-ea"/>
            </a:endParaRPr>
          </a:p>
          <a:p>
            <a:r>
              <a:rPr lang="en-US" altLang="en-US" sz="10000" b="1">
                <a:sym typeface="+mn-ea"/>
              </a:rPr>
              <a:t>  </a:t>
            </a:r>
            <a:r>
              <a:rPr lang="en-US" altLang="en-US" sz="10000" b="1">
                <a:sym typeface="+mn-ea"/>
              </a:rPr>
              <a:t>- Primary ad platform </a:t>
            </a:r>
            <a:endParaRPr lang="en-US" altLang="en-US" sz="10000" b="1">
              <a:sym typeface="+mn-ea"/>
            </a:endParaRPr>
          </a:p>
          <a:p>
            <a:r>
              <a:rPr lang="en-US" altLang="en-US" sz="10000" b="1">
                <a:sym typeface="+mn-ea"/>
              </a:rPr>
              <a:t>  - Not intrusive </a:t>
            </a:r>
            <a:endParaRPr lang="en-US" altLang="en-US" sz="10000" b="1">
              <a:sym typeface="+mn-ea"/>
            </a:endParaRPr>
          </a:p>
          <a:p>
            <a:r>
              <a:rPr lang="en-US" altLang="en-US" sz="10000" b="1">
                <a:sym typeface="+mn-ea"/>
              </a:rPr>
              <a:t>  - No ad blockers</a:t>
            </a:r>
            <a:endParaRPr lang="en-US" altLang="en-US" sz="10000" b="1">
              <a:sym typeface="+mn-ea"/>
            </a:endParaRPr>
          </a:p>
          <a:p>
            <a:r>
              <a:rPr lang="en-US" altLang="en-US" sz="10000" b="1">
                <a:sym typeface="+mn-ea"/>
              </a:rPr>
              <a:t>  - No remote controls</a:t>
            </a:r>
            <a:endParaRPr lang="en-US" altLang="en-US" sz="10000" b="1">
              <a:sym typeface="+mn-ea"/>
            </a:endParaRPr>
          </a:p>
          <a:p>
            <a:r>
              <a:rPr lang="en-US" altLang="en-US" sz="10000" b="1">
                <a:sym typeface="+mn-ea"/>
              </a:rPr>
              <a:t>  - Subscription not often required</a:t>
            </a:r>
            <a:r>
              <a:rPr lang="en-US" altLang="en-US" b="1">
                <a:sym typeface="+mn-ea"/>
              </a:rPr>
              <a:t> </a:t>
            </a:r>
            <a:endParaRPr lang="en-US" altLang="en-US" b="1">
              <a:sym typeface="+mn-ea"/>
            </a:endParaRPr>
          </a:p>
          <a:p>
            <a:pPr marL="0" indent="0">
              <a:buNone/>
            </a:pPr>
            <a:endParaRPr lang="en-US" b="1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422402" y="1109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1422401" y="2683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7200"/>
          </a:p>
          <a:p>
            <a:endParaRPr lang="en-US" altLang="en-US" sz="7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0180" y="3701415"/>
            <a:ext cx="3131820" cy="3170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527472"/>
            <a:ext cx="9601196" cy="1303867"/>
          </a:xfrm>
        </p:spPr>
        <p:txBody>
          <a:bodyPr/>
          <a:p>
            <a:r>
              <a:rPr lang="en-US" altLang="en-US">
                <a:sym typeface="+mn-ea"/>
              </a:rPr>
              <a:t>Challenges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520" y="2425700"/>
            <a:ext cx="10302875" cy="3319145"/>
          </a:xfrm>
        </p:spPr>
        <p:txBody>
          <a:bodyPr>
            <a:noAutofit/>
          </a:bodyPr>
          <a:p>
            <a:pPr>
              <a:buFont typeface="Arial" panose="020B0604020202020204" pitchFamily="34" charset="0"/>
              <a:buChar char="•"/>
            </a:pPr>
            <a:r>
              <a:rPr lang="en-US" altLang="en-US" b="1"/>
              <a:t>- Inadequate Data-Driven Insights:</a:t>
            </a:r>
            <a:r>
              <a:rPr lang="en-US" altLang="en-US"/>
              <a:t> Limited access to granular audience data hinders advertisers' ability to measure ROI and justify larger OOH budgets.</a:t>
            </a:r>
            <a:endParaRPr lang="en-US" altLang="en-US"/>
          </a:p>
          <a:p>
            <a:r>
              <a:rPr lang="en-US" altLang="en-US" b="1"/>
              <a:t>- Regulatory Uncertainties: </a:t>
            </a:r>
            <a:r>
              <a:rPr lang="en-US" altLang="en-US"/>
              <a:t>Inconsistent regulations and taxation policies create uncertainty, affecting the industry's growth.</a:t>
            </a:r>
            <a:endParaRPr lang="en-US" altLang="en-US"/>
          </a:p>
          <a:p>
            <a:r>
              <a:rPr lang="en-US" altLang="en-US" b="1"/>
              <a:t>- Delayed Payments:</a:t>
            </a:r>
            <a:r>
              <a:rPr lang="en-US" altLang="en-US"/>
              <a:t> Untimely payments for services rendered impede business continuity for some providers.</a:t>
            </a:r>
            <a:endParaRPr lang="en-US" altLang="en-US"/>
          </a:p>
          <a:p>
            <a:r>
              <a:rPr lang="en-US" altLang="en-US" b="1"/>
              <a:t>- Clutter and Sanitation:</a:t>
            </a:r>
            <a:r>
              <a:rPr lang="en-US" altLang="en-US"/>
              <a:t> Billboard cluttering remains an issue, requiring industry-wide efforts to address</a:t>
            </a:r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en-US">
                <a:sym typeface="+mn-ea"/>
              </a:rPr>
              <a:t>Enablers of Business Growth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413000"/>
            <a:ext cx="10069830" cy="3319145"/>
          </a:xfrm>
        </p:spPr>
        <p:txBody>
          <a:bodyPr>
            <a:normAutofit fontScale="25000"/>
          </a:bodyPr>
          <a:p>
            <a:pPr marL="0" indent="0">
              <a:buNone/>
            </a:pPr>
            <a:r>
              <a:rPr lang="en-US" altLang="en-US" sz="11200"/>
              <a:t>Several factors or elements support and facilitate the expansion and success of businesses. They're the </a:t>
            </a:r>
            <a:r>
              <a:rPr lang="en-US" altLang="en-US" sz="11200" b="1"/>
              <a:t>building blocks</a:t>
            </a:r>
            <a:r>
              <a:rPr lang="en-US" altLang="en-US" sz="11200"/>
              <a:t> that help companies</a:t>
            </a:r>
            <a:r>
              <a:rPr lang="en-US" altLang="en-US" sz="11200" b="1"/>
              <a:t> increase revenue, market share, and profitability.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/>
              <a:t>Examples of enablers include; 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/>
              <a:t>Technology, 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/>
              <a:t>Talent, </a:t>
            </a:r>
            <a:endParaRPr lang="en-US" altLang="en-US" sz="11200"/>
          </a:p>
          <a:p>
            <a:pPr marL="0" indent="0">
              <a:buNone/>
            </a:pPr>
            <a:r>
              <a:rPr lang="en-US" altLang="en-US" sz="11200" b="1"/>
              <a:t>Marketing, </a:t>
            </a:r>
            <a:r>
              <a:rPr lang="en-US" altLang="en-US" sz="11200"/>
              <a:t>Partnerships, and Access to funding. .</a:t>
            </a:r>
            <a:endParaRPr lang="en-US" altLang="en-US" sz="11200"/>
          </a:p>
          <a:p>
            <a:pPr marL="0" indent="0">
              <a:buNone/>
            </a:pPr>
            <a:endParaRPr lang="en-US" altLang="en-US" sz="11200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422402" y="1109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1422401" y="2683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7200"/>
          </a:p>
          <a:p>
            <a:endParaRPr lang="en-US" altLang="en-US" sz="7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86190" y="3724910"/>
            <a:ext cx="3305810" cy="3133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8733</Words>
  <Application>WPS Presentation</Application>
  <PresentationFormat>Widescreen</PresentationFormat>
  <Paragraphs>252</Paragraphs>
  <Slides>33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24</vt:i4>
      </vt:variant>
      <vt:variant>
        <vt:lpstr>幻灯片标题</vt:lpstr>
      </vt:variant>
      <vt:variant>
        <vt:i4>33</vt:i4>
      </vt:variant>
    </vt:vector>
  </HeadingPairs>
  <TitlesOfParts>
    <vt:vector size="68" baseType="lpstr">
      <vt:lpstr>Arial</vt:lpstr>
      <vt:lpstr>SimSun</vt:lpstr>
      <vt:lpstr>Wingdings</vt:lpstr>
      <vt:lpstr>Arial</vt:lpstr>
      <vt:lpstr>Times New Roman</vt:lpstr>
      <vt:lpstr>Garamond</vt:lpstr>
      <vt:lpstr>Microsoft YaHei</vt:lpstr>
      <vt:lpstr>Arial Unicode MS</vt:lpstr>
      <vt:lpstr>Calibri</vt:lpstr>
      <vt:lpstr>Helvetica</vt:lpstr>
      <vt:lpstr>Organic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Out-of-Home(OOH) Advertising</vt:lpstr>
      <vt:lpstr>Overview of OOH Advertising in Nigeria</vt:lpstr>
      <vt:lpstr>PowerPoint 演示文稿</vt:lpstr>
      <vt:lpstr>PowerPoint 演示文稿</vt:lpstr>
      <vt:lpstr>PowerPoint 演示文稿</vt:lpstr>
      <vt:lpstr>Benefits of OOH Advertising</vt:lpstr>
      <vt:lpstr>Challenges </vt:lpstr>
      <vt:lpstr>Enablers of Business Growth</vt:lpstr>
      <vt:lpstr>Marketing as an Enabler of Business Growth</vt:lpstr>
      <vt:lpstr>OOH as a Business Enabler - Promotes Commerce by:</vt:lpstr>
      <vt:lpstr>The Advertiser- OOH- Target Audience</vt:lpstr>
      <vt:lpstr>Economic Downturn</vt:lpstr>
      <vt:lpstr>Economic Downturn- Impact on OOH</vt:lpstr>
      <vt:lpstr>Likely Impact on the Target Audience</vt:lpstr>
      <vt:lpstr>Delivering Effective OOH Campaign in a Downturn - Essential Factors to Consider</vt:lpstr>
      <vt:lpstr>2. Strategic Placement: </vt:lpstr>
      <vt:lpstr> OOH Advertising in Downturns Directional Signs - Essential in City Commutes</vt:lpstr>
      <vt:lpstr>1️A man crawling in the desert, dying of thirst 2  He drinks Coke 3  He walks away, happy and refreshed</vt:lpstr>
      <vt:lpstr>3. Creative and Relatable Content:</vt:lpstr>
      <vt:lpstr>4. Integration with Digital Channels: </vt:lpstr>
      <vt:lpstr>5. Consistency and Frequency: </vt:lpstr>
      <vt:lpstr>6. Measurement and Analytics:</vt:lpstr>
      <vt:lpstr>Some OOH Advertising Cost-effective Strategies:s</vt:lpstr>
      <vt:lpstr>Some OOH Cost-effective Strategies in a Downturn</vt:lpstr>
      <vt:lpstr>Case Study 1</vt:lpstr>
      <vt:lpstr>Case Study 1</vt:lpstr>
      <vt:lpstr>Coca Cola OOH Ads during WWII</vt:lpstr>
      <vt:lpstr> Case Study 2 KUDA 2019/2020 campaign that ran into the pandemic storm</vt:lpstr>
      <vt:lpstr> Case Study 2 KUDA 2019/2020 campaign that ran into the pandemic storm</vt:lpstr>
      <vt:lpstr> Case Study 2 KUDA 2019/2020 campaign that ran into the pandemic storm</vt:lpstr>
      <vt:lpstr> Conclusion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Uses of Media in 2023 Presidential Election Campaigns  Out-of-Home Advertising Perspective</dc:title>
  <dc:creator>HP</dc:creator>
  <cp:lastModifiedBy>HP</cp:lastModifiedBy>
  <cp:revision>172</cp:revision>
  <dcterms:created xsi:type="dcterms:W3CDTF">2023-04-29T14:45:00Z</dcterms:created>
  <dcterms:modified xsi:type="dcterms:W3CDTF">2025-11-14T06:40:53Z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EC3D62243FF04372AA4821D342425EA3_12</vt:lpwstr>
  </property>
  <property fmtid="{D5CDD505-2E9C-101B-9397-08002B2CF9AE}" pid="3" name="KSOProductBuildVer">
    <vt:lpwstr>1033-12.2.0.23131</vt:lpwstr>
  </property>
</Properties>
</file>