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2" r:id="rId3"/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12192000" cy="6858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>
        <p:scale>
          <a:sx n="40" d="100"/>
          <a:sy n="40" d="100"/>
        </p:scale>
        <p:origin x="164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1540CD-4A02-4AE4-B403-7093C978237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CF772A-6BC8-4BC0-BE42-9680074AE9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D3537F-1C9E-47F7-A571-5EBAC994C46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E2E064-8ADA-42CF-A0FD-7D67E468037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D355-0F5D-4EE2-94C6-FE1D1FEF357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FD86C86-4BC1-4259-B6FE-9003D596C9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B275F3C-F016-4BC4-A35B-3667D689963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C4F32C8-ACBA-4D37-B3C2-C9AEFA27499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13EE315-0EA4-42E1-8AFE-25BF558D44D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C3027C9-1D1E-4D5F-AFD9-0B3E4D7CC8C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47D2ACF-D7DE-432B-8618-5E3FBBC09FD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24.svg"/><Relationship Id="rId3" Type="http://schemas.microsoft.com/office/2007/relationships/hdphoto" Target="../media/hdphoto7.wdp"/><Relationship Id="rId7" Type="http://schemas.openxmlformats.org/officeDocument/2006/relationships/image" Target="../media/image65.svg"/><Relationship Id="rId12" Type="http://schemas.openxmlformats.org/officeDocument/2006/relationships/image" Target="../media/image23.png"/><Relationship Id="rId17" Type="http://schemas.openxmlformats.org/officeDocument/2006/relationships/image" Target="../media/image73.svg"/><Relationship Id="rId2" Type="http://schemas.openxmlformats.org/officeDocument/2006/relationships/image" Target="../media/image62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microsoft.com/office/2007/relationships/hdphoto" Target="../media/hdphoto8.wdp"/><Relationship Id="rId15" Type="http://schemas.openxmlformats.org/officeDocument/2006/relationships/image" Target="../media/image71.sv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sv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day.ng/technology/article/gen-z-fuels-nigerias-digital-retail-revolution-says-nielseniq/#:~:text=Oluwatosin%20Onayemi%2C%20Senior%20Manager%2C%20Retail,impact%20has%20started%20to%20ea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chcabal.com/2025/09/05/nigeria-smartphone-market-recovery-q2-2025/#:~:text=Increasing%20smartphone%20penetration%2C%20which%20stood,first%20custom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svg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microsoft.com/office/2007/relationships/hdphoto" Target="../media/hdphoto4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hyperlink" Target="https://bhmng.com/telecom-tariffs-mtn-nigeria-rewards-customer-loyalty-in-mega-billion-promo/#:~:text=In%20this%20context%2C%20the%20promo,be%20both%20valuable%20and%20rewarding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2.sv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38654705923"/>
          <p:cNvSpPr/>
          <p:nvPr/>
        </p:nvSpPr>
        <p:spPr>
          <a:xfrm>
            <a:off x="-506814" y="5640702"/>
            <a:ext cx="1754659" cy="1754659"/>
          </a:xfrm>
          <a:custGeom>
            <a:avLst/>
            <a:gdLst/>
            <a:ahLst/>
            <a:cxnLst/>
            <a:rect l="l" t="t" r="r" b="b"/>
            <a:pathLst>
              <a:path w="1754658" h="1754658">
                <a:moveTo>
                  <a:pt x="0" y="877329"/>
                </a:moveTo>
                <a:arcTo wR="877329" hR="877329" stAng="10800000" swAng="5400000"/>
                <a:arcTo wR="877329" hR="877329" stAng="16200000" swAng="5400000"/>
                <a:arcTo wR="877329" hR="877329" stAng="0" swAng="5400000"/>
                <a:arcTo wR="877329" hR="877329" stAng="5400000" swAng="5400000"/>
                <a:close/>
              </a:path>
            </a:pathLst>
          </a:custGeom>
          <a:noFill/>
          <a:ln w="6350"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hape42949673219"/>
          <p:cNvSpPr/>
          <p:nvPr/>
        </p:nvSpPr>
        <p:spPr>
          <a:xfrm>
            <a:off x="4343400" y="152400"/>
            <a:ext cx="7315200" cy="6619667"/>
          </a:xfrm>
          <a:custGeom>
            <a:avLst/>
            <a:gdLst/>
            <a:ahLst/>
            <a:cxnLst/>
            <a:rect l="l" t="t" r="r" b="b"/>
            <a:pathLst>
              <a:path w="14985267" h="14985267">
                <a:moveTo>
                  <a:pt x="0" y="7492633"/>
                </a:moveTo>
                <a:arcTo wR="7492633" hR="7492633" stAng="10800000" swAng="5400000"/>
                <a:arcTo wR="7492633" hR="7492633" stAng="16200000" swAng="5400000"/>
                <a:arcTo wR="7492633" hR="7492633" stAng="0" swAng="5400000"/>
                <a:arcTo wR="7492633" hR="7492633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hape47244640515"/>
          <p:cNvSpPr/>
          <p:nvPr/>
        </p:nvSpPr>
        <p:spPr>
          <a:xfrm>
            <a:off x="8289199" y="5742325"/>
            <a:ext cx="3750401" cy="887075"/>
          </a:xfrm>
          <a:custGeom>
            <a:avLst/>
            <a:gdLst/>
            <a:ahLst/>
            <a:cxnLst/>
            <a:rect l="l" t="t" r="r" b="b"/>
            <a:pathLst>
              <a:path w="5904000" h="887073">
                <a:moveTo>
                  <a:pt x="0" y="0"/>
                </a:moveTo>
                <a:lnTo>
                  <a:pt x="5903999" y="0"/>
                </a:lnTo>
                <a:lnTo>
                  <a:pt x="5903999" y="887074"/>
                </a:lnTo>
                <a:lnTo>
                  <a:pt x="0" y="88707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Presenter: Tosin Oyedeji </a:t>
            </a:r>
            <a:endParaRPr lang="en-US" sz="24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</a:t>
            </a:r>
            <a:r>
              <a:rPr lang="en-US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BrandEye</a:t>
            </a:r>
            <a:r>
              <a:rPr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Media</a:t>
            </a:r>
          </a:p>
        </p:txBody>
      </p:sp>
      <p:sp>
        <p:nvSpPr>
          <p:cNvPr id="12" name="Shape51539607811"/>
          <p:cNvSpPr/>
          <p:nvPr/>
        </p:nvSpPr>
        <p:spPr>
          <a:xfrm>
            <a:off x="605862" y="2286000"/>
            <a:ext cx="8234467" cy="1828800"/>
          </a:xfrm>
          <a:custGeom>
            <a:avLst/>
            <a:gdLst/>
            <a:ahLst/>
            <a:cxnLst/>
            <a:rect l="l" t="t" r="r" b="b"/>
            <a:pathLst>
              <a:path w="5904000" h="1886189">
                <a:moveTo>
                  <a:pt x="0" y="0"/>
                </a:moveTo>
                <a:lnTo>
                  <a:pt x="5903999" y="0"/>
                </a:lnTo>
                <a:lnTo>
                  <a:pt x="5903999" y="1886190"/>
                </a:lnTo>
                <a:lnTo>
                  <a:pt x="0" y="188619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sz="4800" b="1" dirty="0">
                <a:solidFill>
                  <a:srgbClr val="E6E6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Retention &amp; Lifetime value (LTV)</a:t>
            </a:r>
            <a:endParaRPr sz="4800" b="1" dirty="0">
              <a:solidFill>
                <a:srgbClr val="E6E6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hape51539607811">
            <a:extLst>
              <a:ext uri="{FF2B5EF4-FFF2-40B4-BE49-F238E27FC236}">
                <a16:creationId xmlns:a16="http://schemas.microsoft.com/office/drawing/2014/main" id="{D0EFE914-61A8-16BE-8459-B686F34A84E4}"/>
              </a:ext>
            </a:extLst>
          </p:cNvPr>
          <p:cNvSpPr/>
          <p:nvPr/>
        </p:nvSpPr>
        <p:spPr>
          <a:xfrm>
            <a:off x="605863" y="3962400"/>
            <a:ext cx="8234467" cy="1144902"/>
          </a:xfrm>
          <a:custGeom>
            <a:avLst/>
            <a:gdLst/>
            <a:ahLst/>
            <a:cxnLst/>
            <a:rect l="l" t="t" r="r" b="b"/>
            <a:pathLst>
              <a:path w="5904000" h="1886189">
                <a:moveTo>
                  <a:pt x="0" y="0"/>
                </a:moveTo>
                <a:lnTo>
                  <a:pt x="5903999" y="0"/>
                </a:lnTo>
                <a:lnTo>
                  <a:pt x="5903999" y="1886190"/>
                </a:lnTo>
                <a:lnTo>
                  <a:pt x="0" y="188619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sz="3200" dirty="0">
                <a:solidFill>
                  <a:srgbClr val="E6E6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Turning Existing Customers into Sustainable Revenue in Tough Times</a:t>
            </a:r>
            <a:endParaRPr sz="3200" dirty="0">
              <a:solidFill>
                <a:srgbClr val="E6E6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1D774A-F706-952A-A61D-F4104783F07D}"/>
              </a:ext>
            </a:extLst>
          </p:cNvPr>
          <p:cNvSpPr/>
          <p:nvPr/>
        </p:nvSpPr>
        <p:spPr>
          <a:xfrm>
            <a:off x="3753537" y="5173211"/>
            <a:ext cx="6908079" cy="1247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hape150323855646"/>
          <p:cNvSpPr/>
          <p:nvPr/>
        </p:nvSpPr>
        <p:spPr>
          <a:xfrm>
            <a:off x="331108" y="5392019"/>
            <a:ext cx="526107" cy="526107"/>
          </a:xfrm>
          <a:custGeom>
            <a:avLst/>
            <a:gdLst/>
            <a:ahLst/>
            <a:cxnLst/>
            <a:rect l="l" t="t" r="r" b="b"/>
            <a:pathLst>
              <a:path w="526107" h="526107">
                <a:moveTo>
                  <a:pt x="0" y="263053"/>
                </a:moveTo>
                <a:arcTo wR="263053" hR="263053" stAng="10800000" swAng="5400000"/>
                <a:arcTo wR="263053" hR="263053" stAng="16200000" swAng="5400000"/>
                <a:arcTo wR="263053" hR="263053" stAng="0" swAng="5400000"/>
                <a:arcTo wR="263053" hR="263053" stAng="5400000" swAng="5400000"/>
                <a:close/>
              </a:path>
            </a:pathLst>
          </a:custGeom>
          <a:solidFill>
            <a:srgbClr val="00008B">
              <a:alpha val="65098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Shape154618822942"/>
          <p:cNvSpPr/>
          <p:nvPr/>
        </p:nvSpPr>
        <p:spPr>
          <a:xfrm>
            <a:off x="7322584" y="-449384"/>
            <a:ext cx="989975" cy="981240"/>
          </a:xfrm>
          <a:custGeom>
            <a:avLst/>
            <a:gdLst/>
            <a:ahLst/>
            <a:cxnLst/>
            <a:rect l="l" t="t" r="r" b="b"/>
            <a:pathLst>
              <a:path w="989975" h="981240">
                <a:moveTo>
                  <a:pt x="0" y="490620"/>
                </a:moveTo>
                <a:arcTo wR="494987" hR="490620" stAng="10800000" swAng="5400000"/>
                <a:arcTo wR="494987" hR="490620" stAng="16200000" swAng="5400000"/>
                <a:arcTo wR="494987" hR="490620" stAng="0" swAng="5400000"/>
                <a:arcTo wR="494987" hR="490620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7" name="Shape158913790238"/>
          <p:cNvPicPr/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1530384" y="4703782"/>
            <a:ext cx="3208215" cy="2138810"/>
          </a:xfrm>
          <a:custGeom>
            <a:avLst/>
            <a:gdLst/>
            <a:ahLst/>
            <a:cxnLst/>
            <a:rect l="l" t="t" r="r" b="b"/>
            <a:pathLst>
              <a:path w="3208215" h="2138810">
                <a:moveTo>
                  <a:pt x="534701" y="1069404"/>
                </a:moveTo>
                <a:arcTo wR="1069405" hR="1069405" stAng="10800000" swAng="5400000"/>
                <a:arcTo wR="1069405" hR="1069405" stAng="16200000" swAng="5400000"/>
                <a:arcTo wR="1069405" hR="1069405" stAng="0" swAng="5400000"/>
                <a:arcTo wR="1069405" hR="1069405" stAng="5400000" swAng="5400000"/>
                <a:close/>
              </a:path>
            </a:pathLst>
          </a:custGeom>
        </p:spPr>
      </p:pic>
      <p:sp>
        <p:nvSpPr>
          <p:cNvPr id="39" name="Shape167503724830"/>
          <p:cNvSpPr/>
          <p:nvPr/>
        </p:nvSpPr>
        <p:spPr>
          <a:xfrm>
            <a:off x="4279219" y="5173211"/>
            <a:ext cx="295489" cy="295489"/>
          </a:xfrm>
          <a:custGeom>
            <a:avLst/>
            <a:gdLst/>
            <a:ahLst/>
            <a:cxnLst/>
            <a:rect l="l" t="t" r="r" b="b"/>
            <a:pathLst>
              <a:path w="295489" h="295489">
                <a:moveTo>
                  <a:pt x="0" y="147744"/>
                </a:moveTo>
                <a:arcTo wR="147744" hR="147744" stAng="10800000" swAng="5400000"/>
                <a:arcTo wR="147744" hR="147744" stAng="16200000" swAng="5400000"/>
                <a:arcTo wR="147744" hR="147744" stAng="0" swAng="5400000"/>
                <a:arcTo wR="147744" hR="147744" stAng="5400000" swAng="5400000"/>
                <a:close/>
              </a:path>
            </a:pathLst>
          </a:custGeom>
          <a:solidFill>
            <a:srgbClr val="000033">
              <a:alpha val="65098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Shape171798692126"/>
          <p:cNvSpPr/>
          <p:nvPr/>
        </p:nvSpPr>
        <p:spPr>
          <a:xfrm>
            <a:off x="13817965" y="-105820"/>
            <a:ext cx="642254" cy="636587"/>
          </a:xfrm>
          <a:custGeom>
            <a:avLst/>
            <a:gdLst/>
            <a:ahLst/>
            <a:cxnLst/>
            <a:rect l="l" t="t" r="r" b="b"/>
            <a:pathLst>
              <a:path w="642254" h="636587">
                <a:moveTo>
                  <a:pt x="0" y="318293"/>
                </a:moveTo>
                <a:arcTo wR="321127" hR="318293" stAng="10800000" swAng="5400000"/>
                <a:arcTo wR="321127" hR="318293" stAng="16200000" swAng="5400000"/>
                <a:arcTo wR="321127" hR="318293" stAng="0" swAng="5400000"/>
                <a:arcTo wR="321127" hR="318293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Shape176093659422"/>
          <p:cNvSpPr/>
          <p:nvPr/>
        </p:nvSpPr>
        <p:spPr>
          <a:xfrm>
            <a:off x="7924800" y="2150223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Shape180388626718"/>
          <p:cNvSpPr/>
          <p:nvPr/>
        </p:nvSpPr>
        <p:spPr>
          <a:xfrm>
            <a:off x="7961507" y="2186929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3" name="Shape18468359401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5011" y="2250433"/>
            <a:ext cx="231581" cy="231581"/>
          </a:xfrm>
          <a:custGeom>
            <a:avLst/>
            <a:gdLst/>
            <a:ahLst/>
            <a:cxnLst/>
            <a:rect l="l" t="t" r="r" b="b"/>
            <a:pathLst>
              <a:path w="231581" h="231581">
                <a:moveTo>
                  <a:pt x="0" y="0"/>
                </a:moveTo>
                <a:lnTo>
                  <a:pt x="231581" y="0"/>
                </a:lnTo>
                <a:lnTo>
                  <a:pt x="231581" y="231581"/>
                </a:lnTo>
                <a:lnTo>
                  <a:pt x="0" y="231581"/>
                </a:lnTo>
                <a:close/>
              </a:path>
            </a:pathLst>
          </a:custGeom>
        </p:spPr>
      </p:pic>
      <p:sp>
        <p:nvSpPr>
          <p:cNvPr id="44" name="Shape188978561310"/>
          <p:cNvSpPr/>
          <p:nvPr/>
        </p:nvSpPr>
        <p:spPr>
          <a:xfrm>
            <a:off x="8445699" y="2259543"/>
            <a:ext cx="2916576" cy="213360"/>
          </a:xfrm>
          <a:custGeom>
            <a:avLst/>
            <a:gdLst/>
            <a:ahLst/>
            <a:cxnLst/>
            <a:rect l="l" t="t" r="r" b="b"/>
            <a:pathLst>
              <a:path w="2916575" h="213360">
                <a:moveTo>
                  <a:pt x="0" y="0"/>
                </a:moveTo>
                <a:lnTo>
                  <a:pt x="2916575" y="0"/>
                </a:lnTo>
                <a:lnTo>
                  <a:pt x="2916575" y="213360"/>
                </a:lnTo>
                <a:lnTo>
                  <a:pt x="0" y="21336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Fintech &amp; Banks</a:t>
            </a:r>
          </a:p>
        </p:txBody>
      </p:sp>
      <p:sp>
        <p:nvSpPr>
          <p:cNvPr id="45" name="Shape193273528606"/>
          <p:cNvSpPr/>
          <p:nvPr/>
        </p:nvSpPr>
        <p:spPr>
          <a:xfrm>
            <a:off x="8454495" y="2690120"/>
            <a:ext cx="3432705" cy="1958080"/>
          </a:xfrm>
          <a:custGeom>
            <a:avLst/>
            <a:gdLst/>
            <a:ahLst/>
            <a:cxnLst/>
            <a:rect l="l" t="t" r="r" b="b"/>
            <a:pathLst>
              <a:path w="2916575" h="2346959">
                <a:moveTo>
                  <a:pt x="0" y="0"/>
                </a:moveTo>
                <a:lnTo>
                  <a:pt x="2916575" y="0"/>
                </a:lnTo>
                <a:lnTo>
                  <a:pt x="2916575" y="2346959"/>
                </a:lnTo>
                <a:lnTo>
                  <a:pt x="0" y="234695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JumiaPay’s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integrated loyalty keeps users within its platform. Digital banks (e.g. Kuda, </a:t>
            </a:r>
            <a:r>
              <a:rPr sz="1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PiggyVest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offer bonus returns or referral rewards. </a:t>
            </a:r>
            <a:endParaRPr lang="en-US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lang="en-US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PiggyVest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for example, combines savings features with bonuses, tapping into Nigeria’s youth mindset. </a:t>
            </a:r>
          </a:p>
        </p:txBody>
      </p:sp>
      <p:sp>
        <p:nvSpPr>
          <p:cNvPr id="46" name="Shape197568495902"/>
          <p:cNvSpPr/>
          <p:nvPr/>
        </p:nvSpPr>
        <p:spPr>
          <a:xfrm>
            <a:off x="4114800" y="2150223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Shape201863463198"/>
          <p:cNvSpPr/>
          <p:nvPr/>
        </p:nvSpPr>
        <p:spPr>
          <a:xfrm>
            <a:off x="4151506" y="2186929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Shape20615843049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4634" y="2250433"/>
            <a:ext cx="192330" cy="231581"/>
          </a:xfrm>
          <a:custGeom>
            <a:avLst/>
            <a:gdLst/>
            <a:ahLst/>
            <a:cxnLst/>
            <a:rect l="l" t="t" r="r" b="b"/>
            <a:pathLst>
              <a:path w="192329" h="231581">
                <a:moveTo>
                  <a:pt x="0" y="0"/>
                </a:moveTo>
                <a:lnTo>
                  <a:pt x="192330" y="0"/>
                </a:lnTo>
                <a:lnTo>
                  <a:pt x="192330" y="231581"/>
                </a:lnTo>
                <a:lnTo>
                  <a:pt x="0" y="231581"/>
                </a:lnTo>
                <a:close/>
              </a:path>
            </a:pathLst>
          </a:custGeom>
        </p:spPr>
      </p:pic>
      <p:sp>
        <p:nvSpPr>
          <p:cNvPr id="49" name="Shape210453397790"/>
          <p:cNvSpPr/>
          <p:nvPr/>
        </p:nvSpPr>
        <p:spPr>
          <a:xfrm>
            <a:off x="4635700" y="2259543"/>
            <a:ext cx="2916576" cy="213360"/>
          </a:xfrm>
          <a:custGeom>
            <a:avLst/>
            <a:gdLst/>
            <a:ahLst/>
            <a:cxnLst/>
            <a:rect l="l" t="t" r="r" b="b"/>
            <a:pathLst>
              <a:path w="2916575" h="213360">
                <a:moveTo>
                  <a:pt x="0" y="0"/>
                </a:moveTo>
                <a:lnTo>
                  <a:pt x="2916575" y="0"/>
                </a:lnTo>
                <a:lnTo>
                  <a:pt x="2916575" y="213360"/>
                </a:lnTo>
                <a:lnTo>
                  <a:pt x="0" y="21336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ISPs</a:t>
            </a: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Retail</a:t>
            </a:r>
          </a:p>
        </p:txBody>
      </p:sp>
      <p:sp>
        <p:nvSpPr>
          <p:cNvPr id="50" name="Shape214748365086"/>
          <p:cNvSpPr/>
          <p:nvPr/>
        </p:nvSpPr>
        <p:spPr>
          <a:xfrm>
            <a:off x="4734588" y="2690120"/>
            <a:ext cx="2916576" cy="1066800"/>
          </a:xfrm>
          <a:custGeom>
            <a:avLst/>
            <a:gdLst/>
            <a:ahLst/>
            <a:cxnLst/>
            <a:rect l="l" t="t" r="r" b="b"/>
            <a:pathLst>
              <a:path w="2916575" h="1066800">
                <a:moveTo>
                  <a:pt x="0" y="0"/>
                </a:moveTo>
                <a:lnTo>
                  <a:pt x="2916575" y="0"/>
                </a:lnTo>
                <a:lnTo>
                  <a:pt x="2916575" y="1066800"/>
                </a:lnTo>
                <a:lnTo>
                  <a:pt x="0" y="10668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ISPs like </a:t>
            </a:r>
            <a:r>
              <a:rPr sz="1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Spectranet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use “Jara” points to surprise loyal customers (e.g. free broadband boosts). Even offline retailers (e.g. </a:t>
            </a:r>
            <a:r>
              <a:rPr sz="1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Wakanow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travel) give gifts to repeat visitors</a:t>
            </a:r>
          </a:p>
        </p:txBody>
      </p:sp>
      <p:sp>
        <p:nvSpPr>
          <p:cNvPr id="51" name="Shape219043332382"/>
          <p:cNvSpPr/>
          <p:nvPr/>
        </p:nvSpPr>
        <p:spPr>
          <a:xfrm>
            <a:off x="316061" y="2168047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Shape223338299678"/>
          <p:cNvSpPr/>
          <p:nvPr/>
        </p:nvSpPr>
        <p:spPr>
          <a:xfrm>
            <a:off x="352767" y="2204753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3" name="Shape227633266974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271" y="2268257"/>
            <a:ext cx="231581" cy="231581"/>
          </a:xfrm>
          <a:custGeom>
            <a:avLst/>
            <a:gdLst/>
            <a:ahLst/>
            <a:cxnLst/>
            <a:rect l="l" t="t" r="r" b="b"/>
            <a:pathLst>
              <a:path w="231581" h="231581">
                <a:moveTo>
                  <a:pt x="0" y="0"/>
                </a:moveTo>
                <a:lnTo>
                  <a:pt x="231581" y="0"/>
                </a:lnTo>
                <a:lnTo>
                  <a:pt x="231581" y="231580"/>
                </a:lnTo>
                <a:lnTo>
                  <a:pt x="0" y="231580"/>
                </a:lnTo>
                <a:close/>
              </a:path>
            </a:pathLst>
          </a:custGeom>
        </p:spPr>
      </p:pic>
      <p:sp>
        <p:nvSpPr>
          <p:cNvPr id="54" name="Shape231928234270"/>
          <p:cNvSpPr/>
          <p:nvPr/>
        </p:nvSpPr>
        <p:spPr>
          <a:xfrm>
            <a:off x="836961" y="2277367"/>
            <a:ext cx="2916576" cy="213360"/>
          </a:xfrm>
          <a:custGeom>
            <a:avLst/>
            <a:gdLst/>
            <a:ahLst/>
            <a:cxnLst/>
            <a:rect l="l" t="t" r="r" b="b"/>
            <a:pathLst>
              <a:path w="2916575" h="213360">
                <a:moveTo>
                  <a:pt x="0" y="0"/>
                </a:moveTo>
                <a:lnTo>
                  <a:pt x="2916575" y="0"/>
                </a:lnTo>
                <a:lnTo>
                  <a:pt x="2916575" y="213359"/>
                </a:lnTo>
                <a:lnTo>
                  <a:pt x="0" y="21335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MTN Nigeria (Telecom)</a:t>
            </a:r>
          </a:p>
        </p:txBody>
      </p:sp>
      <p:sp>
        <p:nvSpPr>
          <p:cNvPr id="55" name="Shape236223201566"/>
          <p:cNvSpPr/>
          <p:nvPr/>
        </p:nvSpPr>
        <p:spPr>
          <a:xfrm>
            <a:off x="935849" y="2707944"/>
            <a:ext cx="2916576" cy="1280160"/>
          </a:xfrm>
          <a:custGeom>
            <a:avLst/>
            <a:gdLst/>
            <a:ahLst/>
            <a:cxnLst/>
            <a:rect l="l" t="t" r="r" b="b"/>
            <a:pathLst>
              <a:path w="2916575" h="1280160">
                <a:moveTo>
                  <a:pt x="0" y="0"/>
                </a:moveTo>
                <a:lnTo>
                  <a:pt x="2916575" y="0"/>
                </a:lnTo>
                <a:lnTo>
                  <a:pt x="2916575" y="1280160"/>
                </a:lnTo>
                <a:lnTo>
                  <a:pt x="0" y="128016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51% market share 84.6M subs). Retention via network quality, customer incentives. Runs mega-promotions (</a:t>
            </a: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e.g.,</a:t>
            </a:r>
            <a:r>
              <a:rPr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Mega Billion) to reward usage. Strong brand and rural coverage foster loyalty</a:t>
            </a:r>
          </a:p>
        </p:txBody>
      </p:sp>
      <p:sp>
        <p:nvSpPr>
          <p:cNvPr id="56" name="Shape240518168862"/>
          <p:cNvSpPr/>
          <p:nvPr/>
        </p:nvSpPr>
        <p:spPr>
          <a:xfrm>
            <a:off x="416271" y="393878"/>
            <a:ext cx="7122246" cy="535505"/>
          </a:xfrm>
          <a:custGeom>
            <a:avLst/>
            <a:gdLst/>
            <a:ahLst/>
            <a:cxnLst/>
            <a:rect l="l" t="t" r="r" b="b"/>
            <a:pathLst>
              <a:path w="7122245" h="535504">
                <a:moveTo>
                  <a:pt x="0" y="0"/>
                </a:moveTo>
                <a:lnTo>
                  <a:pt x="7122246" y="0"/>
                </a:lnTo>
                <a:lnTo>
                  <a:pt x="7122246" y="535504"/>
                </a:lnTo>
                <a:lnTo>
                  <a:pt x="0" y="53550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ACCF2-47CF-5876-2B59-BCD6B6CDCE31}"/>
              </a:ext>
            </a:extLst>
          </p:cNvPr>
          <p:cNvSpPr txBox="1"/>
          <p:nvPr/>
        </p:nvSpPr>
        <p:spPr>
          <a:xfrm>
            <a:off x="4533590" y="5278314"/>
            <a:ext cx="6104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 lesson: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brands tie loyalty directly to value (cashback, convenience, surprises), reinforcing retention through tangible benefits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176093659425"/>
          <p:cNvSpPr/>
          <p:nvPr/>
        </p:nvSpPr>
        <p:spPr>
          <a:xfrm>
            <a:off x="2050376" y="3412957"/>
            <a:ext cx="604661" cy="604661"/>
          </a:xfrm>
          <a:custGeom>
            <a:avLst/>
            <a:gdLst/>
            <a:ahLst/>
            <a:cxnLst/>
            <a:rect l="l" t="t" r="r" b="b"/>
            <a:pathLst>
              <a:path w="604661" h="604661">
                <a:moveTo>
                  <a:pt x="0" y="302330"/>
                </a:moveTo>
                <a:arcTo wR="302330" hR="302330" stAng="10800000" swAng="5400000"/>
                <a:arcTo wR="302330" hR="302330" stAng="16200000" swAng="5400000"/>
                <a:arcTo wR="302330" hR="302330" stAng="0" swAng="5400000"/>
                <a:arcTo wR="302330" hR="302330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2" name="Shape180388626721"/>
          <p:cNvSpPr/>
          <p:nvPr/>
        </p:nvSpPr>
        <p:spPr>
          <a:xfrm>
            <a:off x="2766644" y="2356212"/>
            <a:ext cx="368243" cy="368243"/>
          </a:xfrm>
          <a:custGeom>
            <a:avLst/>
            <a:gdLst/>
            <a:ahLst/>
            <a:cxnLst/>
            <a:rect l="l" t="t" r="r" b="b"/>
            <a:pathLst>
              <a:path w="368243" h="368243">
                <a:moveTo>
                  <a:pt x="0" y="184121"/>
                </a:moveTo>
                <a:arcTo wR="184121" hR="184121" stAng="10800000" swAng="5400000"/>
                <a:arcTo wR="184121" hR="184121" stAng="16200000" swAng="5400000"/>
                <a:arcTo wR="184121" hR="184121" stAng="0" swAng="5400000"/>
                <a:arcTo wR="184121" hR="184121" stAng="5400000" swAng="5400000"/>
                <a:close/>
              </a:path>
            </a:pathLst>
          </a:custGeom>
          <a:solidFill>
            <a:srgbClr val="000033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3" name="Shape18468359401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232101" y="2128210"/>
            <a:ext cx="2849869" cy="1899913"/>
          </a:xfrm>
          <a:custGeom>
            <a:avLst/>
            <a:gdLst/>
            <a:ahLst/>
            <a:cxnLst/>
            <a:rect l="l" t="t" r="r" b="b"/>
            <a:pathLst>
              <a:path w="2849869" h="1899912">
                <a:moveTo>
                  <a:pt x="474978" y="949956"/>
                </a:moveTo>
                <a:arcTo wR="949956" hR="949956" stAng="10800000" swAng="5400000"/>
                <a:arcTo wR="949956" hR="949956" stAng="16200000" swAng="5400000"/>
                <a:arcTo wR="949956" hR="949956" stAng="0" swAng="5400000"/>
                <a:arcTo wR="949956" hR="949956" stAng="5400000" swAng="5400000"/>
                <a:close/>
              </a:path>
            </a:pathLst>
          </a:custGeom>
        </p:spPr>
      </p:pic>
      <p:pic>
        <p:nvPicPr>
          <p:cNvPr id="44" name="Shape1889785613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5854709" y="4271206"/>
            <a:ext cx="2849869" cy="1899913"/>
          </a:xfrm>
          <a:custGeom>
            <a:avLst/>
            <a:gdLst/>
            <a:ahLst/>
            <a:cxnLst/>
            <a:rect l="l" t="t" r="r" b="b"/>
            <a:pathLst>
              <a:path w="2849869" h="1899912">
                <a:moveTo>
                  <a:pt x="474978" y="949956"/>
                </a:moveTo>
                <a:arcTo wR="949956" hR="949956" stAng="10800000" swAng="5400000"/>
                <a:arcTo wR="949956" hR="949956" stAng="16200000" swAng="5400000"/>
                <a:arcTo wR="949956" hR="949956" stAng="0" swAng="5400000"/>
                <a:arcTo wR="949956" hR="949956" stAng="5400000" swAng="5400000"/>
                <a:close/>
              </a:path>
            </a:pathLst>
          </a:custGeom>
        </p:spPr>
      </p:pic>
      <p:sp>
        <p:nvSpPr>
          <p:cNvPr id="45" name="Shape193273528609"/>
          <p:cNvSpPr/>
          <p:nvPr/>
        </p:nvSpPr>
        <p:spPr>
          <a:xfrm>
            <a:off x="7927269" y="4388312"/>
            <a:ext cx="604661" cy="604661"/>
          </a:xfrm>
          <a:custGeom>
            <a:avLst/>
            <a:gdLst/>
            <a:ahLst/>
            <a:cxnLst/>
            <a:rect l="l" t="t" r="r" b="b"/>
            <a:pathLst>
              <a:path w="604661" h="604661">
                <a:moveTo>
                  <a:pt x="0" y="302330"/>
                </a:moveTo>
                <a:arcTo wR="302330" hR="302330" stAng="10800000" swAng="5400000"/>
                <a:arcTo wR="302330" hR="302330" stAng="16200000" swAng="5400000"/>
                <a:arcTo wR="302330" hR="302330" stAng="0" swAng="5400000"/>
                <a:arcTo wR="302330" hR="302330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6" name="Shape197568495905"/>
          <p:cNvSpPr/>
          <p:nvPr/>
        </p:nvSpPr>
        <p:spPr>
          <a:xfrm>
            <a:off x="8278819" y="5636734"/>
            <a:ext cx="368243" cy="368243"/>
          </a:xfrm>
          <a:custGeom>
            <a:avLst/>
            <a:gdLst/>
            <a:ahLst/>
            <a:cxnLst/>
            <a:rect l="l" t="t" r="r" b="b"/>
            <a:pathLst>
              <a:path w="368243" h="368243">
                <a:moveTo>
                  <a:pt x="0" y="184121"/>
                </a:moveTo>
                <a:arcTo wR="184121" hR="184121" stAng="10800000" swAng="5400000"/>
                <a:arcTo wR="184121" hR="184121" stAng="16200000" swAng="5400000"/>
                <a:arcTo wR="184121" hR="184121" stAng="0" swAng="5400000"/>
                <a:arcTo wR="184121" hR="184121" stAng="5400000" swAng="5400000"/>
                <a:close/>
              </a:path>
            </a:pathLst>
          </a:custGeom>
          <a:solidFill>
            <a:srgbClr val="000033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7" name="Shape201863463201"/>
          <p:cNvSpPr/>
          <p:nvPr/>
        </p:nvSpPr>
        <p:spPr>
          <a:xfrm>
            <a:off x="3512996" y="2847039"/>
            <a:ext cx="2348346" cy="1097280"/>
          </a:xfrm>
          <a:custGeom>
            <a:avLst/>
            <a:gdLst/>
            <a:ahLst/>
            <a:cxnLst/>
            <a:rect l="l" t="t" r="r" b="b"/>
            <a:pathLst>
              <a:path w="2348346" h="1097280">
                <a:moveTo>
                  <a:pt x="0" y="0"/>
                </a:moveTo>
                <a:lnTo>
                  <a:pt x="2348346" y="0"/>
                </a:lnTo>
                <a:lnTo>
                  <a:pt x="2348346" y="1097280"/>
                </a:lnTo>
                <a:lnTo>
                  <a:pt x="0" y="109728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Prioritize retention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In Nigeria’s high-cost environment, retaining customers delivers greater ROI than chasing new ones. It stabilizes revenue when acquisition budgets are tight</a:t>
            </a:r>
          </a:p>
        </p:txBody>
      </p:sp>
      <p:sp>
        <p:nvSpPr>
          <p:cNvPr id="48" name="Shape206158430497"/>
          <p:cNvSpPr/>
          <p:nvPr/>
        </p:nvSpPr>
        <p:spPr>
          <a:xfrm>
            <a:off x="3523795" y="2172971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9" name="Shape210453397793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4838" y="229247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0" name="Shape214748365089"/>
          <p:cNvSpPr/>
          <p:nvPr/>
        </p:nvSpPr>
        <p:spPr>
          <a:xfrm>
            <a:off x="6330665" y="2842595"/>
            <a:ext cx="2348346" cy="914400"/>
          </a:xfrm>
          <a:custGeom>
            <a:avLst/>
            <a:gdLst/>
            <a:ahLst/>
            <a:cxnLst/>
            <a:rect l="l" t="t" r="r" b="b"/>
            <a:pathLst>
              <a:path w="2348346" h="914400">
                <a:moveTo>
                  <a:pt x="0" y="0"/>
                </a:moveTo>
                <a:lnTo>
                  <a:pt x="2348346" y="0"/>
                </a:lnTo>
                <a:lnTo>
                  <a:pt x="2348346" y="914400"/>
                </a:lnTo>
                <a:lnTo>
                  <a:pt x="0" y="9144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 LTV as guide: 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Calculate LTV to justify spend on retention. Keep LTV/CAC ratios healthy (aim &gt;3:1). Focus on metrics like churn rate, repeat purchase rate</a:t>
            </a:r>
          </a:p>
        </p:txBody>
      </p:sp>
      <p:sp>
        <p:nvSpPr>
          <p:cNvPr id="51" name="Shape219043332385"/>
          <p:cNvSpPr/>
          <p:nvPr/>
        </p:nvSpPr>
        <p:spPr>
          <a:xfrm>
            <a:off x="6341464" y="216852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2" name="Shape223338299681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2507" y="2288027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3" name="Shape227633266977"/>
          <p:cNvSpPr/>
          <p:nvPr/>
        </p:nvSpPr>
        <p:spPr>
          <a:xfrm>
            <a:off x="3512994" y="4989724"/>
            <a:ext cx="2348346" cy="1365033"/>
          </a:xfrm>
          <a:custGeom>
            <a:avLst/>
            <a:gdLst/>
            <a:ahLst/>
            <a:cxnLst/>
            <a:rect l="l" t="t" r="r" b="b"/>
            <a:pathLst>
              <a:path w="2348346" h="1097280">
                <a:moveTo>
                  <a:pt x="0" y="0"/>
                </a:moveTo>
                <a:lnTo>
                  <a:pt x="2348346" y="0"/>
                </a:lnTo>
                <a:lnTo>
                  <a:pt x="2348346" y="1097279"/>
                </a:lnTo>
                <a:lnTo>
                  <a:pt x="0" y="109727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 from </a:t>
            </a:r>
            <a:r>
              <a:rPr lang="en-US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others</a:t>
            </a: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MTN, Nigerian banks and </a:t>
            </a:r>
            <a:r>
              <a:rPr sz="13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fintechs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show how to engage customers in context. Emulate what works here (e.g. instant rewards, finance product add-ons)</a:t>
            </a:r>
          </a:p>
        </p:txBody>
      </p:sp>
      <p:sp>
        <p:nvSpPr>
          <p:cNvPr id="54" name="Shape231928234273"/>
          <p:cNvSpPr/>
          <p:nvPr/>
        </p:nvSpPr>
        <p:spPr>
          <a:xfrm>
            <a:off x="3523795" y="431565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5" name="Shape23622320156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68396" y="4435158"/>
            <a:ext cx="328882" cy="396000"/>
          </a:xfrm>
          <a:custGeom>
            <a:avLst/>
            <a:gdLst/>
            <a:ahLst/>
            <a:cxnLst/>
            <a:rect l="l" t="t" r="r" b="b"/>
            <a:pathLst>
              <a:path w="328881" h="396000">
                <a:moveTo>
                  <a:pt x="0" y="0"/>
                </a:moveTo>
                <a:lnTo>
                  <a:pt x="328881" y="0"/>
                </a:lnTo>
                <a:lnTo>
                  <a:pt x="328881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6" name="Shape240518168865"/>
          <p:cNvSpPr/>
          <p:nvPr/>
        </p:nvSpPr>
        <p:spPr>
          <a:xfrm>
            <a:off x="9148332" y="4989725"/>
            <a:ext cx="2348346" cy="1015252"/>
          </a:xfrm>
          <a:custGeom>
            <a:avLst/>
            <a:gdLst/>
            <a:ahLst/>
            <a:cxnLst/>
            <a:rect l="l" t="t" r="r" b="b"/>
            <a:pathLst>
              <a:path w="2348346" h="914400">
                <a:moveTo>
                  <a:pt x="0" y="0"/>
                </a:moveTo>
                <a:lnTo>
                  <a:pt x="2348345" y="0"/>
                </a:lnTo>
                <a:lnTo>
                  <a:pt x="2348345" y="914400"/>
                </a:lnTo>
                <a:lnTo>
                  <a:pt x="0" y="9144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Loyal customers become brand advocates and revenue anchors. By nurturing them, businesses gain resilience in tough markets</a:t>
            </a:r>
          </a:p>
        </p:txBody>
      </p:sp>
      <p:sp>
        <p:nvSpPr>
          <p:cNvPr id="57" name="Shape244813136161"/>
          <p:cNvSpPr/>
          <p:nvPr/>
        </p:nvSpPr>
        <p:spPr>
          <a:xfrm>
            <a:off x="9159131" y="431565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8" name="Shape249108103457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0175" y="4435157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9" name="Shape253403070753"/>
          <p:cNvSpPr/>
          <p:nvPr/>
        </p:nvSpPr>
        <p:spPr>
          <a:xfrm>
            <a:off x="9148328" y="2851482"/>
            <a:ext cx="2348346" cy="1097280"/>
          </a:xfrm>
          <a:custGeom>
            <a:avLst/>
            <a:gdLst/>
            <a:ahLst/>
            <a:cxnLst/>
            <a:rect l="l" t="t" r="r" b="b"/>
            <a:pathLst>
              <a:path w="2348346" h="1097280">
                <a:moveTo>
                  <a:pt x="0" y="0"/>
                </a:moveTo>
                <a:lnTo>
                  <a:pt x="2348345" y="0"/>
                </a:lnTo>
                <a:lnTo>
                  <a:pt x="2348345" y="1097280"/>
                </a:lnTo>
                <a:lnTo>
                  <a:pt x="0" y="109728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Tactics matter: 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Deploy personalization, rewards, omnichannel and top-notch service in combination to deepen loyalty. Customize each tactic to local culture and digital habits</a:t>
            </a:r>
          </a:p>
        </p:txBody>
      </p:sp>
      <p:sp>
        <p:nvSpPr>
          <p:cNvPr id="60" name="Shape257698038049"/>
          <p:cNvSpPr/>
          <p:nvPr/>
        </p:nvSpPr>
        <p:spPr>
          <a:xfrm>
            <a:off x="9159129" y="2177414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1" name="Shape261993005345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0578" y="2296915"/>
            <a:ext cx="275187" cy="396000"/>
          </a:xfrm>
          <a:custGeom>
            <a:avLst/>
            <a:gdLst/>
            <a:ahLst/>
            <a:cxnLst/>
            <a:rect l="l" t="t" r="r" b="b"/>
            <a:pathLst>
              <a:path w="275186" h="396000">
                <a:moveTo>
                  <a:pt x="0" y="0"/>
                </a:moveTo>
                <a:lnTo>
                  <a:pt x="275186" y="0"/>
                </a:lnTo>
                <a:lnTo>
                  <a:pt x="275186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62" name="Shape266287972641"/>
          <p:cNvSpPr/>
          <p:nvPr/>
        </p:nvSpPr>
        <p:spPr>
          <a:xfrm>
            <a:off x="695323" y="4989724"/>
            <a:ext cx="2348346" cy="1097280"/>
          </a:xfrm>
          <a:custGeom>
            <a:avLst/>
            <a:gdLst/>
            <a:ahLst/>
            <a:cxnLst/>
            <a:rect l="l" t="t" r="r" b="b"/>
            <a:pathLst>
              <a:path w="2348346" h="1097280">
                <a:moveTo>
                  <a:pt x="0" y="0"/>
                </a:moveTo>
                <a:lnTo>
                  <a:pt x="2348345" y="0"/>
                </a:lnTo>
                <a:lnTo>
                  <a:pt x="2348345" y="1097279"/>
                </a:lnTo>
                <a:lnTo>
                  <a:pt x="0" y="109727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Leverage technology</a:t>
            </a:r>
            <a:r>
              <a:rPr sz="1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Nigeria’s mobile penetration means SMS/ USSD/app-based retention programs work best. Use data/ AI for segmentation and timely offers</a:t>
            </a:r>
          </a:p>
        </p:txBody>
      </p:sp>
      <p:sp>
        <p:nvSpPr>
          <p:cNvPr id="63" name="Shape270582939937"/>
          <p:cNvSpPr/>
          <p:nvPr/>
        </p:nvSpPr>
        <p:spPr>
          <a:xfrm>
            <a:off x="706123" y="431565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4" name="Shape274877907233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0863" y="4435157"/>
            <a:ext cx="288610" cy="396000"/>
          </a:xfrm>
          <a:custGeom>
            <a:avLst/>
            <a:gdLst/>
            <a:ahLst/>
            <a:cxnLst/>
            <a:rect l="l" t="t" r="r" b="b"/>
            <a:pathLst>
              <a:path w="288610" h="396000">
                <a:moveTo>
                  <a:pt x="0" y="0"/>
                </a:moveTo>
                <a:lnTo>
                  <a:pt x="288610" y="0"/>
                </a:lnTo>
                <a:lnTo>
                  <a:pt x="28861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65" name="Shape279172874529"/>
          <p:cNvSpPr/>
          <p:nvPr/>
        </p:nvSpPr>
        <p:spPr>
          <a:xfrm>
            <a:off x="260175" y="503242"/>
            <a:ext cx="10801350" cy="535505"/>
          </a:xfrm>
          <a:custGeom>
            <a:avLst/>
            <a:gdLst/>
            <a:ahLst/>
            <a:cxnLst/>
            <a:rect l="l" t="t" r="r" b="b"/>
            <a:pathLst>
              <a:path w="10801350" h="535504">
                <a:moveTo>
                  <a:pt x="0" y="0"/>
                </a:moveTo>
                <a:lnTo>
                  <a:pt x="10801350" y="0"/>
                </a:lnTo>
                <a:lnTo>
                  <a:pt x="10801350" y="535504"/>
                </a:lnTo>
                <a:lnTo>
                  <a:pt x="0" y="53550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 Takeaways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4724464054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-1066800" y="5036320"/>
            <a:ext cx="3525210" cy="2350140"/>
          </a:xfrm>
          <a:custGeom>
            <a:avLst/>
            <a:gdLst/>
            <a:ahLst/>
            <a:cxnLst/>
            <a:rect l="l" t="t" r="r" b="b"/>
            <a:pathLst>
              <a:path w="3525210" h="2350140">
                <a:moveTo>
                  <a:pt x="587534" y="1175070"/>
                </a:moveTo>
                <a:arcTo wR="1175070" hR="1175070" stAng="10800000" swAng="5400000"/>
                <a:arcTo wR="1175070" hR="1175070" stAng="16200000" swAng="5400000"/>
                <a:arcTo wR="1175070" hR="1175070" stAng="0" swAng="5400000"/>
                <a:arcTo wR="1175070" hR="1175070" stAng="5400000" swAng="5400000"/>
                <a:close/>
              </a:path>
            </a:pathLst>
          </a:custGeom>
        </p:spPr>
      </p:pic>
      <p:sp>
        <p:nvSpPr>
          <p:cNvPr id="12" name="Shape51539607844"/>
          <p:cNvSpPr/>
          <p:nvPr/>
        </p:nvSpPr>
        <p:spPr>
          <a:xfrm>
            <a:off x="7938191" y="-12526"/>
            <a:ext cx="2213323" cy="783074"/>
          </a:xfrm>
          <a:custGeom>
            <a:avLst/>
            <a:gdLst/>
            <a:ahLst/>
            <a:cxnLst/>
            <a:rect l="l" t="t" r="r" b="b"/>
            <a:pathLst>
              <a:path w="2213323" h="783074">
                <a:moveTo>
                  <a:pt x="0" y="0"/>
                </a:moveTo>
                <a:lnTo>
                  <a:pt x="2213323" y="0"/>
                </a:lnTo>
                <a:lnTo>
                  <a:pt x="2189388" y="65394"/>
                </a:lnTo>
                <a:cubicBezTo>
                  <a:pt x="2011002" y="487144"/>
                  <a:pt x="1593391" y="783074"/>
                  <a:pt x="1106661" y="783074"/>
                </a:cubicBezTo>
                <a:cubicBezTo>
                  <a:pt x="619931" y="783074"/>
                  <a:pt x="202320" y="487144"/>
                  <a:pt x="23934" y="65394"/>
                </a:cubicBezTo>
                <a:close/>
              </a:path>
            </a:pathLst>
          </a:custGeom>
          <a:solidFill>
            <a:srgbClr val="00008B">
              <a:alpha val="85098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Shape55834575140"/>
          <p:cNvSpPr/>
          <p:nvPr/>
        </p:nvSpPr>
        <p:spPr>
          <a:xfrm>
            <a:off x="4107848" y="4081387"/>
            <a:ext cx="954933" cy="954933"/>
          </a:xfrm>
          <a:custGeom>
            <a:avLst/>
            <a:gdLst/>
            <a:ahLst/>
            <a:cxnLst/>
            <a:rect l="l" t="t" r="r" b="b"/>
            <a:pathLst>
              <a:path w="954933" h="954933">
                <a:moveTo>
                  <a:pt x="0" y="477466"/>
                </a:moveTo>
                <a:arcTo wR="477466" hR="477466" stAng="10800000" swAng="5400000"/>
                <a:arcTo wR="477466" hR="477466" stAng="16200000" swAng="5400000"/>
                <a:arcTo wR="477466" hR="477466" stAng="0" swAng="5400000"/>
                <a:arcTo wR="477466" hR="477466" stAng="5400000" swAng="5400000"/>
                <a:close/>
              </a:path>
            </a:pathLst>
          </a:custGeom>
          <a:solidFill>
            <a:srgbClr val="00003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Shape60129542436"/>
          <p:cNvSpPr/>
          <p:nvPr/>
        </p:nvSpPr>
        <p:spPr>
          <a:xfrm>
            <a:off x="3733800" y="3161247"/>
            <a:ext cx="5911704" cy="535505"/>
          </a:xfrm>
          <a:custGeom>
            <a:avLst/>
            <a:gdLst/>
            <a:ahLst/>
            <a:cxnLst/>
            <a:rect l="l" t="t" r="r" b="b"/>
            <a:pathLst>
              <a:path w="5911704" h="535504">
                <a:moveTo>
                  <a:pt x="0" y="0"/>
                </a:moveTo>
                <a:lnTo>
                  <a:pt x="5911703" y="0"/>
                </a:lnTo>
                <a:lnTo>
                  <a:pt x="5911703" y="535504"/>
                </a:lnTo>
                <a:lnTo>
                  <a:pt x="0" y="53550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 &amp; Discussion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201863463174"/>
          <p:cNvSpPr/>
          <p:nvPr/>
        </p:nvSpPr>
        <p:spPr>
          <a:xfrm>
            <a:off x="2460660" y="1734050"/>
            <a:ext cx="6073737" cy="418239"/>
          </a:xfrm>
          <a:custGeom>
            <a:avLst/>
            <a:gdLst/>
            <a:ahLst/>
            <a:cxnLst/>
            <a:rect l="l" t="t" r="r" b="b"/>
            <a:pathLst>
              <a:path w="2348346" h="426720">
                <a:moveTo>
                  <a:pt x="0" y="0"/>
                </a:moveTo>
                <a:lnTo>
                  <a:pt x="2348346" y="0"/>
                </a:lnTo>
                <a:lnTo>
                  <a:pt x="2348346" y="426719"/>
                </a:lnTo>
                <a:lnTo>
                  <a:pt x="0" y="42671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Nigeria’s market context (inflation, digital, trust)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1958C2-CE7F-DFC5-FBAD-4986DB165E33}"/>
              </a:ext>
            </a:extLst>
          </p:cNvPr>
          <p:cNvGrpSpPr/>
          <p:nvPr/>
        </p:nvGrpSpPr>
        <p:grpSpPr>
          <a:xfrm>
            <a:off x="1090115" y="1633570"/>
            <a:ext cx="619199" cy="619199"/>
            <a:chOff x="1099367" y="1633570"/>
            <a:chExt cx="619199" cy="619199"/>
          </a:xfrm>
        </p:grpSpPr>
        <p:sp>
          <p:nvSpPr>
            <p:cNvPr id="48" name="Shape206158430470"/>
            <p:cNvSpPr/>
            <p:nvPr/>
          </p:nvSpPr>
          <p:spPr>
            <a:xfrm>
              <a:off x="1099367" y="1633570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49" name="Shape210453397766"/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0410" y="1753071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396000" h="396000">
                  <a:moveTo>
                    <a:pt x="0" y="0"/>
                  </a:moveTo>
                  <a:lnTo>
                    <a:pt x="396000" y="0"/>
                  </a:lnTo>
                  <a:lnTo>
                    <a:pt x="396000" y="396000"/>
                  </a:lnTo>
                  <a:lnTo>
                    <a:pt x="0" y="396000"/>
                  </a:lnTo>
                  <a:close/>
                </a:path>
              </a:pathLst>
            </a:custGeom>
          </p:spPr>
        </p:pic>
      </p:grpSp>
      <p:sp>
        <p:nvSpPr>
          <p:cNvPr id="50" name="Shape214748365062"/>
          <p:cNvSpPr/>
          <p:nvPr/>
        </p:nvSpPr>
        <p:spPr>
          <a:xfrm>
            <a:off x="2460660" y="2632289"/>
            <a:ext cx="4778338" cy="231420"/>
          </a:xfrm>
          <a:custGeom>
            <a:avLst/>
            <a:gdLst/>
            <a:ahLst/>
            <a:cxnLst/>
            <a:rect l="l" t="t" r="r" b="b"/>
            <a:pathLst>
              <a:path w="2348346" h="426720">
                <a:moveTo>
                  <a:pt x="0" y="0"/>
                </a:moveTo>
                <a:lnTo>
                  <a:pt x="2348346" y="0"/>
                </a:lnTo>
                <a:lnTo>
                  <a:pt x="2348346" y="426719"/>
                </a:lnTo>
                <a:lnTo>
                  <a:pt x="0" y="42671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 retention &gt; acquisition (ROI focus)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32C33E-1EE9-936B-DDE4-BADACAFE46CC}"/>
              </a:ext>
            </a:extLst>
          </p:cNvPr>
          <p:cNvGrpSpPr/>
          <p:nvPr/>
        </p:nvGrpSpPr>
        <p:grpSpPr>
          <a:xfrm>
            <a:off x="1090115" y="2438400"/>
            <a:ext cx="619199" cy="619199"/>
            <a:chOff x="1091453" y="2438400"/>
            <a:chExt cx="619199" cy="619199"/>
          </a:xfrm>
        </p:grpSpPr>
        <p:sp>
          <p:nvSpPr>
            <p:cNvPr id="51" name="Shape219043332358"/>
            <p:cNvSpPr/>
            <p:nvPr/>
          </p:nvSpPr>
          <p:spPr>
            <a:xfrm>
              <a:off x="1091453" y="2438400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52" name="Shape223338299654"/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96" y="2557901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396000" h="396000">
                  <a:moveTo>
                    <a:pt x="0" y="0"/>
                  </a:moveTo>
                  <a:lnTo>
                    <a:pt x="396000" y="0"/>
                  </a:lnTo>
                  <a:lnTo>
                    <a:pt x="396000" y="396000"/>
                  </a:lnTo>
                  <a:lnTo>
                    <a:pt x="0" y="396000"/>
                  </a:lnTo>
                  <a:close/>
                </a:path>
              </a:pathLst>
            </a:custGeom>
          </p:spPr>
        </p:pic>
      </p:grpSp>
      <p:sp>
        <p:nvSpPr>
          <p:cNvPr id="53" name="Shape227633266950"/>
          <p:cNvSpPr/>
          <p:nvPr/>
        </p:nvSpPr>
        <p:spPr>
          <a:xfrm>
            <a:off x="2460660" y="5072038"/>
            <a:ext cx="4930739" cy="426720"/>
          </a:xfrm>
          <a:custGeom>
            <a:avLst/>
            <a:gdLst/>
            <a:ahLst/>
            <a:cxnLst/>
            <a:rect l="l" t="t" r="r" b="b"/>
            <a:pathLst>
              <a:path w="2348346" h="426720">
                <a:moveTo>
                  <a:pt x="0" y="0"/>
                </a:moveTo>
                <a:lnTo>
                  <a:pt x="2348346" y="0"/>
                </a:lnTo>
                <a:lnTo>
                  <a:pt x="2348346" y="426720"/>
                </a:lnTo>
                <a:lnTo>
                  <a:pt x="0" y="42672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examples: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Telco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</a:t>
            </a:r>
            <a:r>
              <a:rPr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chs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606D71-B776-68CE-3138-CC46B9C08A2C}"/>
              </a:ext>
            </a:extLst>
          </p:cNvPr>
          <p:cNvGrpSpPr/>
          <p:nvPr/>
        </p:nvGrpSpPr>
        <p:grpSpPr>
          <a:xfrm>
            <a:off x="1090115" y="4975799"/>
            <a:ext cx="619199" cy="619199"/>
            <a:chOff x="1110168" y="5266577"/>
            <a:chExt cx="619199" cy="619199"/>
          </a:xfrm>
        </p:grpSpPr>
        <p:sp>
          <p:nvSpPr>
            <p:cNvPr id="54" name="Shape231928234246"/>
            <p:cNvSpPr/>
            <p:nvPr/>
          </p:nvSpPr>
          <p:spPr>
            <a:xfrm>
              <a:off x="1110168" y="5266577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55" name="Shape236223201542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1209" y="5386077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396000" h="396000">
                  <a:moveTo>
                    <a:pt x="0" y="0"/>
                  </a:moveTo>
                  <a:lnTo>
                    <a:pt x="396000" y="0"/>
                  </a:lnTo>
                  <a:lnTo>
                    <a:pt x="396000" y="396000"/>
                  </a:lnTo>
                  <a:lnTo>
                    <a:pt x="0" y="396000"/>
                  </a:lnTo>
                  <a:close/>
                </a:path>
              </a:pathLst>
            </a:custGeom>
          </p:spPr>
        </p:pic>
      </p:grpSp>
      <p:sp>
        <p:nvSpPr>
          <p:cNvPr id="56" name="Shape240518168838"/>
          <p:cNvSpPr/>
          <p:nvPr/>
        </p:nvSpPr>
        <p:spPr>
          <a:xfrm>
            <a:off x="2460660" y="5909062"/>
            <a:ext cx="5159340" cy="336725"/>
          </a:xfrm>
          <a:custGeom>
            <a:avLst/>
            <a:gdLst/>
            <a:ahLst/>
            <a:cxnLst/>
            <a:rect l="l" t="t" r="r" b="b"/>
            <a:pathLst>
              <a:path w="2348346" h="426720">
                <a:moveTo>
                  <a:pt x="0" y="0"/>
                </a:moveTo>
                <a:lnTo>
                  <a:pt x="2348345" y="0"/>
                </a:lnTo>
                <a:lnTo>
                  <a:pt x="2348345" y="426720"/>
                </a:lnTo>
                <a:lnTo>
                  <a:pt x="0" y="42672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 takeaways for sustained revenue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156C20-CB2C-6E8F-B2B6-45EFD747E818}"/>
              </a:ext>
            </a:extLst>
          </p:cNvPr>
          <p:cNvGrpSpPr/>
          <p:nvPr/>
        </p:nvGrpSpPr>
        <p:grpSpPr>
          <a:xfrm>
            <a:off x="1090115" y="5767825"/>
            <a:ext cx="619199" cy="619199"/>
            <a:chOff x="1167861" y="6103124"/>
            <a:chExt cx="619199" cy="619199"/>
          </a:xfrm>
        </p:grpSpPr>
        <p:sp>
          <p:nvSpPr>
            <p:cNvPr id="57" name="Shape244813136134"/>
            <p:cNvSpPr/>
            <p:nvPr/>
          </p:nvSpPr>
          <p:spPr>
            <a:xfrm>
              <a:off x="1167861" y="6103124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58" name="Shape249108103430"/>
            <p:cNvPicPr/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82205" y="6222624"/>
              <a:ext cx="389400" cy="396000"/>
            </a:xfrm>
            <a:custGeom>
              <a:avLst/>
              <a:gdLst/>
              <a:ahLst/>
              <a:cxnLst/>
              <a:rect l="l" t="t" r="r" b="b"/>
              <a:pathLst>
                <a:path w="389400" h="396000">
                  <a:moveTo>
                    <a:pt x="0" y="0"/>
                  </a:moveTo>
                  <a:lnTo>
                    <a:pt x="389400" y="0"/>
                  </a:lnTo>
                  <a:lnTo>
                    <a:pt x="389400" y="396000"/>
                  </a:lnTo>
                  <a:lnTo>
                    <a:pt x="0" y="396000"/>
                  </a:lnTo>
                  <a:close/>
                </a:path>
              </a:pathLst>
            </a:custGeom>
          </p:spPr>
        </p:pic>
      </p:grpSp>
      <p:sp>
        <p:nvSpPr>
          <p:cNvPr id="59" name="Shape253403070726"/>
          <p:cNvSpPr/>
          <p:nvPr/>
        </p:nvSpPr>
        <p:spPr>
          <a:xfrm>
            <a:off x="2460660" y="3452661"/>
            <a:ext cx="4238203" cy="228977"/>
          </a:xfrm>
          <a:custGeom>
            <a:avLst/>
            <a:gdLst/>
            <a:ahLst/>
            <a:cxnLst/>
            <a:rect l="l" t="t" r="r" b="b"/>
            <a:pathLst>
              <a:path w="2348346" h="426720">
                <a:moveTo>
                  <a:pt x="0" y="0"/>
                </a:moveTo>
                <a:lnTo>
                  <a:pt x="2348345" y="0"/>
                </a:lnTo>
                <a:lnTo>
                  <a:pt x="2348345" y="426719"/>
                </a:lnTo>
                <a:lnTo>
                  <a:pt x="0" y="42671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Understanding LTV framework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414CEB-916E-DB0E-4A82-F15F82BF335A}"/>
              </a:ext>
            </a:extLst>
          </p:cNvPr>
          <p:cNvGrpSpPr/>
          <p:nvPr/>
        </p:nvGrpSpPr>
        <p:grpSpPr>
          <a:xfrm>
            <a:off x="1090115" y="3257550"/>
            <a:ext cx="619199" cy="619199"/>
            <a:chOff x="1090115" y="3356943"/>
            <a:chExt cx="619199" cy="619199"/>
          </a:xfrm>
        </p:grpSpPr>
        <p:sp>
          <p:nvSpPr>
            <p:cNvPr id="60" name="Shape257698038022"/>
            <p:cNvSpPr/>
            <p:nvPr/>
          </p:nvSpPr>
          <p:spPr>
            <a:xfrm>
              <a:off x="1090115" y="3356943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61" name="Shape261993005318"/>
            <p:cNvPicPr/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1160" y="3489867"/>
              <a:ext cx="396000" cy="369153"/>
            </a:xfrm>
            <a:custGeom>
              <a:avLst/>
              <a:gdLst/>
              <a:ahLst/>
              <a:cxnLst/>
              <a:rect l="l" t="t" r="r" b="b"/>
              <a:pathLst>
                <a:path w="396000" h="369152">
                  <a:moveTo>
                    <a:pt x="0" y="0"/>
                  </a:moveTo>
                  <a:lnTo>
                    <a:pt x="396000" y="0"/>
                  </a:lnTo>
                  <a:lnTo>
                    <a:pt x="396000" y="369152"/>
                  </a:lnTo>
                  <a:lnTo>
                    <a:pt x="0" y="369152"/>
                  </a:lnTo>
                  <a:close/>
                </a:path>
              </a:pathLst>
            </a:custGeom>
          </p:spPr>
        </p:pic>
      </p:grpSp>
      <p:sp>
        <p:nvSpPr>
          <p:cNvPr id="62" name="Shape266287972614"/>
          <p:cNvSpPr/>
          <p:nvPr/>
        </p:nvSpPr>
        <p:spPr>
          <a:xfrm>
            <a:off x="2460660" y="4122733"/>
            <a:ext cx="5444086" cy="651283"/>
          </a:xfrm>
          <a:custGeom>
            <a:avLst/>
            <a:gdLst/>
            <a:ahLst/>
            <a:cxnLst/>
            <a:rect l="l" t="t" r="r" b="b"/>
            <a:pathLst>
              <a:path w="2348346" h="853440">
                <a:moveTo>
                  <a:pt x="0" y="0"/>
                </a:moveTo>
                <a:lnTo>
                  <a:pt x="2348345" y="0"/>
                </a:lnTo>
                <a:lnTo>
                  <a:pt x="2348345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Practical tactics: Personalization, Loyalty programs, Omnichannel, Feedback &amp; Service 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1BC51D-6A98-8150-975C-C0ECCEF8BE9E}"/>
              </a:ext>
            </a:extLst>
          </p:cNvPr>
          <p:cNvGrpSpPr/>
          <p:nvPr/>
        </p:nvGrpSpPr>
        <p:grpSpPr>
          <a:xfrm>
            <a:off x="1090115" y="4138775"/>
            <a:ext cx="619199" cy="619199"/>
            <a:chOff x="1124978" y="4268768"/>
            <a:chExt cx="619199" cy="619199"/>
          </a:xfrm>
        </p:grpSpPr>
        <p:sp>
          <p:nvSpPr>
            <p:cNvPr id="63" name="Shape270582939910"/>
            <p:cNvSpPr/>
            <p:nvPr/>
          </p:nvSpPr>
          <p:spPr>
            <a:xfrm>
              <a:off x="1124978" y="4268768"/>
              <a:ext cx="619199" cy="619199"/>
            </a:xfrm>
            <a:custGeom>
              <a:avLst/>
              <a:gdLst/>
              <a:ahLst/>
              <a:cxnLst/>
              <a:rect l="l" t="t" r="r" b="b"/>
              <a:pathLst>
                <a:path w="619199" h="619199">
                  <a:moveTo>
                    <a:pt x="0" y="309599"/>
                  </a:moveTo>
                  <a:arcTo wR="309599" hR="309599" stAng="10800000" swAng="5400000"/>
                  <a:arcTo wR="309599" hR="309599" stAng="16200000" swAng="5400000"/>
                  <a:arcTo wR="309599" hR="309599" stAng="0" swAng="5400000"/>
                  <a:arcTo wR="309599" hR="309599" stAng="5400000" swAng="5400000"/>
                  <a:close/>
                </a:path>
              </a:pathLst>
            </a:custGeom>
            <a:solidFill>
              <a:srgbClr val="00003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>
                  <a:latin typeface="+mn-lt"/>
                </a:defRPr>
              </a:pPr>
              <a:endParaRPr sz="50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64" name="Shape274877907206"/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6023" y="4388269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396000" h="396000">
                  <a:moveTo>
                    <a:pt x="0" y="0"/>
                  </a:moveTo>
                  <a:lnTo>
                    <a:pt x="396000" y="0"/>
                  </a:lnTo>
                  <a:lnTo>
                    <a:pt x="396000" y="396000"/>
                  </a:lnTo>
                  <a:lnTo>
                    <a:pt x="0" y="396000"/>
                  </a:lnTo>
                  <a:close/>
                </a:path>
              </a:pathLst>
            </a:custGeom>
          </p:spPr>
        </p:pic>
      </p:grpSp>
      <p:sp>
        <p:nvSpPr>
          <p:cNvPr id="65" name="Shape279172874502"/>
          <p:cNvSpPr/>
          <p:nvPr/>
        </p:nvSpPr>
        <p:spPr>
          <a:xfrm>
            <a:off x="695324" y="512763"/>
            <a:ext cx="5166014" cy="535505"/>
          </a:xfrm>
          <a:custGeom>
            <a:avLst/>
            <a:gdLst/>
            <a:ahLst/>
            <a:cxnLst/>
            <a:rect l="l" t="t" r="r" b="b"/>
            <a:pathLst>
              <a:path w="5166014" h="535504">
                <a:moveTo>
                  <a:pt x="0" y="0"/>
                </a:moveTo>
                <a:lnTo>
                  <a:pt x="5166014" y="0"/>
                </a:lnTo>
                <a:lnTo>
                  <a:pt x="5166014" y="535504"/>
                </a:lnTo>
                <a:lnTo>
                  <a:pt x="0" y="53550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Outline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133143986441"/>
          <p:cNvPicPr/>
          <p:nvPr/>
        </p:nvPicPr>
        <p:blipFill>
          <a:blip r:embed="rId2"/>
          <a:srcRect l="13033" r="13033"/>
          <a:stretch>
            <a:fillRect/>
          </a:stretch>
        </p:blipFill>
        <p:spPr>
          <a:xfrm>
            <a:off x="8077290" y="0"/>
            <a:ext cx="4731364" cy="3154243"/>
          </a:xfrm>
          <a:custGeom>
            <a:avLst/>
            <a:gdLst/>
            <a:ahLst/>
            <a:cxnLst/>
            <a:rect l="l" t="t" r="r" b="b"/>
            <a:pathLst>
              <a:path w="4731364" h="3154243">
                <a:moveTo>
                  <a:pt x="837851" y="0"/>
                </a:moveTo>
                <a:lnTo>
                  <a:pt x="4114710" y="0"/>
                </a:lnTo>
                <a:lnTo>
                  <a:pt x="4114710" y="2725722"/>
                </a:lnTo>
                <a:lnTo>
                  <a:pt x="4043664" y="2778850"/>
                </a:lnTo>
                <a:cubicBezTo>
                  <a:pt x="3692852" y="3015854"/>
                  <a:pt x="3269940" y="3154243"/>
                  <a:pt x="2814708" y="3154243"/>
                </a:cubicBezTo>
                <a:cubicBezTo>
                  <a:pt x="1600755" y="3154243"/>
                  <a:pt x="616653" y="2170140"/>
                  <a:pt x="616653" y="956187"/>
                </a:cubicBezTo>
                <a:cubicBezTo>
                  <a:pt x="616653" y="652699"/>
                  <a:pt x="678160" y="363576"/>
                  <a:pt x="789385" y="100604"/>
                </a:cubicBezTo>
                <a:close/>
              </a:path>
            </a:pathLst>
          </a:custGeom>
        </p:spPr>
      </p:pic>
      <p:sp>
        <p:nvSpPr>
          <p:cNvPr id="32" name="Shape137438953737"/>
          <p:cNvSpPr/>
          <p:nvPr/>
        </p:nvSpPr>
        <p:spPr>
          <a:xfrm>
            <a:off x="11856535" y="3117168"/>
            <a:ext cx="335465" cy="1173182"/>
          </a:xfrm>
          <a:custGeom>
            <a:avLst/>
            <a:gdLst/>
            <a:ahLst/>
            <a:cxnLst/>
            <a:rect l="l" t="t" r="r" b="b"/>
            <a:pathLst>
              <a:path w="335465" h="1173182">
                <a:moveTo>
                  <a:pt x="335464" y="0"/>
                </a:moveTo>
                <a:lnTo>
                  <a:pt x="335464" y="1173181"/>
                </a:lnTo>
                <a:lnTo>
                  <a:pt x="302322" y="1155194"/>
                </a:lnTo>
                <a:cubicBezTo>
                  <a:pt x="119922" y="1031966"/>
                  <a:pt x="0" y="823284"/>
                  <a:pt x="0" y="586590"/>
                </a:cubicBezTo>
                <a:cubicBezTo>
                  <a:pt x="0" y="349899"/>
                  <a:pt x="119922" y="141216"/>
                  <a:pt x="302322" y="17989"/>
                </a:cubicBezTo>
                <a:close/>
              </a:path>
            </a:pathLst>
          </a:custGeom>
          <a:solidFill>
            <a:srgbClr val="000033">
              <a:alpha val="69804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" name="Shape141733921033"/>
          <p:cNvSpPr/>
          <p:nvPr/>
        </p:nvSpPr>
        <p:spPr>
          <a:xfrm>
            <a:off x="515938" y="3661690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Shape146028888329"/>
          <p:cNvSpPr/>
          <p:nvPr/>
        </p:nvSpPr>
        <p:spPr>
          <a:xfrm>
            <a:off x="552644" y="3352800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Shape154618822921"/>
          <p:cNvSpPr/>
          <p:nvPr/>
        </p:nvSpPr>
        <p:spPr>
          <a:xfrm>
            <a:off x="954708" y="3352800"/>
            <a:ext cx="2862500" cy="598301"/>
          </a:xfrm>
          <a:custGeom>
            <a:avLst/>
            <a:gdLst/>
            <a:ahLst/>
            <a:cxnLst/>
            <a:rect l="l" t="t" r="r" b="b"/>
            <a:pathLst>
              <a:path w="2862500" h="598300">
                <a:moveTo>
                  <a:pt x="0" y="0"/>
                </a:moveTo>
                <a:lnTo>
                  <a:pt x="2862500" y="0"/>
                </a:lnTo>
                <a:lnTo>
                  <a:pt x="2862500" y="598300"/>
                </a:lnTo>
                <a:lnTo>
                  <a:pt x="0" y="5983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inflation &amp; cost pressure</a:t>
            </a:r>
          </a:p>
        </p:txBody>
      </p:sp>
      <p:sp>
        <p:nvSpPr>
          <p:cNvPr id="37" name="Shape158913790217"/>
          <p:cNvSpPr/>
          <p:nvPr/>
        </p:nvSpPr>
        <p:spPr>
          <a:xfrm>
            <a:off x="954708" y="4737982"/>
            <a:ext cx="2862500" cy="830997"/>
          </a:xfrm>
          <a:custGeom>
            <a:avLst/>
            <a:gdLst/>
            <a:ahLst/>
            <a:cxnLst/>
            <a:rect l="l" t="t" r="r" b="b"/>
            <a:pathLst>
              <a:path w="2862500" h="900051">
                <a:moveTo>
                  <a:pt x="0" y="0"/>
                </a:moveTo>
                <a:lnTo>
                  <a:pt x="2862500" y="0"/>
                </a:lnTo>
                <a:lnTo>
                  <a:pt x="2862500" y="900052"/>
                </a:lnTo>
                <a:lnTo>
                  <a:pt x="0" y="900052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 Nigerians cite cost-of-living (food, fuel) as a top concern</a:t>
            </a:r>
          </a:p>
        </p:txBody>
      </p:sp>
      <p:sp>
        <p:nvSpPr>
          <p:cNvPr id="38" name="Shape163208757513"/>
          <p:cNvSpPr/>
          <p:nvPr/>
        </p:nvSpPr>
        <p:spPr>
          <a:xfrm>
            <a:off x="4552579" y="3661690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432000" h="432000"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Shape167503724809"/>
          <p:cNvSpPr/>
          <p:nvPr/>
        </p:nvSpPr>
        <p:spPr>
          <a:xfrm>
            <a:off x="4339279" y="3352800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Shape176093659401"/>
          <p:cNvSpPr/>
          <p:nvPr/>
        </p:nvSpPr>
        <p:spPr>
          <a:xfrm>
            <a:off x="4833700" y="3352800"/>
            <a:ext cx="2862500" cy="598301"/>
          </a:xfrm>
          <a:custGeom>
            <a:avLst/>
            <a:gdLst/>
            <a:ahLst/>
            <a:cxnLst/>
            <a:rect l="l" t="t" r="r" b="b"/>
            <a:pathLst>
              <a:path w="2862500" h="598300">
                <a:moveTo>
                  <a:pt x="0" y="0"/>
                </a:moveTo>
                <a:lnTo>
                  <a:pt x="2862499" y="0"/>
                </a:lnTo>
                <a:lnTo>
                  <a:pt x="2862499" y="598300"/>
                </a:lnTo>
                <a:lnTo>
                  <a:pt x="0" y="5983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Mobile-first digital adoption</a:t>
            </a:r>
          </a:p>
        </p:txBody>
      </p:sp>
      <p:sp>
        <p:nvSpPr>
          <p:cNvPr id="46" name="Shape197568495881"/>
          <p:cNvSpPr/>
          <p:nvPr/>
        </p:nvSpPr>
        <p:spPr>
          <a:xfrm>
            <a:off x="8701990" y="3352800"/>
            <a:ext cx="2862500" cy="296549"/>
          </a:xfrm>
          <a:custGeom>
            <a:avLst/>
            <a:gdLst/>
            <a:ahLst/>
            <a:cxnLst/>
            <a:rect l="l" t="t" r="r" b="b"/>
            <a:pathLst>
              <a:path w="2862500" h="296548">
                <a:moveTo>
                  <a:pt x="0" y="0"/>
                </a:moveTo>
                <a:lnTo>
                  <a:pt x="2862500" y="0"/>
                </a:lnTo>
                <a:lnTo>
                  <a:pt x="2862500" y="296548"/>
                </a:lnTo>
                <a:lnTo>
                  <a:pt x="0" y="296548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&amp; trust focus</a:t>
            </a:r>
          </a:p>
        </p:txBody>
      </p:sp>
      <p:sp>
        <p:nvSpPr>
          <p:cNvPr id="47" name="Shape201863463177"/>
          <p:cNvSpPr/>
          <p:nvPr/>
        </p:nvSpPr>
        <p:spPr>
          <a:xfrm>
            <a:off x="8701990" y="4737983"/>
            <a:ext cx="3337609" cy="1341694"/>
          </a:xfrm>
          <a:custGeom>
            <a:avLst/>
            <a:gdLst/>
            <a:ahLst/>
            <a:cxnLst/>
            <a:rect l="l" t="t" r="r" b="b"/>
            <a:pathLst>
              <a:path w="2862500" h="1805308">
                <a:moveTo>
                  <a:pt x="0" y="0"/>
                </a:moveTo>
                <a:lnTo>
                  <a:pt x="2862500" y="0"/>
                </a:lnTo>
                <a:lnTo>
                  <a:pt x="2862500" y="1805308"/>
                </a:lnTo>
                <a:lnTo>
                  <a:pt x="0" y="1805308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 consumers say brand trust (quality/ consistency) is very important. Customers now trade up for perceived value and reliability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Shape206158430473"/>
          <p:cNvSpPr/>
          <p:nvPr/>
        </p:nvSpPr>
        <p:spPr>
          <a:xfrm>
            <a:off x="348675" y="519445"/>
            <a:ext cx="7963986" cy="1053665"/>
          </a:xfrm>
          <a:custGeom>
            <a:avLst/>
            <a:gdLst/>
            <a:ahLst/>
            <a:cxnLst/>
            <a:rect l="l" t="t" r="r" b="b"/>
            <a:pathLst>
              <a:path w="7606982" h="1053664">
                <a:moveTo>
                  <a:pt x="0" y="0"/>
                </a:moveTo>
                <a:lnTo>
                  <a:pt x="7606982" y="0"/>
                </a:lnTo>
                <a:lnTo>
                  <a:pt x="7606982" y="1053665"/>
                </a:lnTo>
                <a:lnTo>
                  <a:pt x="0" y="1053665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Nigeria Market Dynamics (Inflation, Digital, Trust)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94AC2-2C75-AC48-D2D7-4146C489384B}"/>
              </a:ext>
            </a:extLst>
          </p:cNvPr>
          <p:cNvSpPr txBox="1"/>
          <p:nvPr/>
        </p:nvSpPr>
        <p:spPr>
          <a:xfrm>
            <a:off x="954708" y="3951101"/>
            <a:ext cx="1578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85%</a:t>
            </a:r>
            <a:endParaRPr lang="en-US" sz="4800" b="1" dirty="0"/>
          </a:p>
        </p:txBody>
      </p:sp>
      <p:sp>
        <p:nvSpPr>
          <p:cNvPr id="4" name="Shape167503724809">
            <a:extLst>
              <a:ext uri="{FF2B5EF4-FFF2-40B4-BE49-F238E27FC236}">
                <a16:creationId xmlns:a16="http://schemas.microsoft.com/office/drawing/2014/main" id="{4036BBF2-43F1-A0DA-D25E-EFA728881CBE}"/>
              </a:ext>
            </a:extLst>
          </p:cNvPr>
          <p:cNvSpPr/>
          <p:nvPr/>
        </p:nvSpPr>
        <p:spPr>
          <a:xfrm>
            <a:off x="8121335" y="3352800"/>
            <a:ext cx="358589" cy="358589"/>
          </a:xfrm>
          <a:custGeom>
            <a:avLst/>
            <a:gdLst/>
            <a:ahLst/>
            <a:cxnLst/>
            <a:rect l="l" t="t" r="r" b="b"/>
            <a:pathLst>
              <a:path w="358589" h="358589">
                <a:moveTo>
                  <a:pt x="0" y="179294"/>
                </a:moveTo>
                <a:arcTo wR="179294" hR="179294" stAng="10800000" swAng="5400000"/>
                <a:arcTo wR="179294" hR="179294" stAng="16200000" swAng="5400000"/>
                <a:arcTo wR="179294" hR="179294" stAng="0" swAng="5400000"/>
                <a:arcTo wR="179294" hR="17929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9FE2D-3E6C-D976-3FD0-9AC69DFE8A4B}"/>
              </a:ext>
            </a:extLst>
          </p:cNvPr>
          <p:cNvSpPr txBox="1"/>
          <p:nvPr/>
        </p:nvSpPr>
        <p:spPr>
          <a:xfrm>
            <a:off x="4833699" y="3951101"/>
            <a:ext cx="2373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&gt;69.2%</a:t>
            </a:r>
            <a:endParaRPr lang="en-US" sz="4800" b="1" dirty="0"/>
          </a:p>
        </p:txBody>
      </p:sp>
      <p:sp>
        <p:nvSpPr>
          <p:cNvPr id="8" name="Shape180388626697">
            <a:extLst>
              <a:ext uri="{FF2B5EF4-FFF2-40B4-BE49-F238E27FC236}">
                <a16:creationId xmlns:a16="http://schemas.microsoft.com/office/drawing/2014/main" id="{D0ECD61C-D5AB-3944-B6F2-40A6E76B098B}"/>
              </a:ext>
            </a:extLst>
          </p:cNvPr>
          <p:cNvSpPr/>
          <p:nvPr/>
        </p:nvSpPr>
        <p:spPr>
          <a:xfrm>
            <a:off x="4833700" y="4737982"/>
            <a:ext cx="2862500" cy="1341694"/>
          </a:xfrm>
          <a:custGeom>
            <a:avLst/>
            <a:gdLst/>
            <a:ahLst/>
            <a:cxnLst/>
            <a:rect l="l" t="t" r="r" b="b"/>
            <a:pathLst>
              <a:path w="2862500" h="1503556">
                <a:moveTo>
                  <a:pt x="0" y="0"/>
                </a:moveTo>
                <a:lnTo>
                  <a:pt x="2862499" y="0"/>
                </a:lnTo>
                <a:lnTo>
                  <a:pt x="2862499" y="1503556"/>
                </a:lnTo>
                <a:lnTo>
                  <a:pt x="0" y="1503556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 penetration; 45.5% for internet connected devices. Digital payments and apps (fintech) are growing fast.</a:t>
            </a:r>
            <a:endParaRPr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AFC16-4D68-3A34-224F-80E23EC019BD}"/>
              </a:ext>
            </a:extLst>
          </p:cNvPr>
          <p:cNvSpPr txBox="1"/>
          <p:nvPr/>
        </p:nvSpPr>
        <p:spPr>
          <a:xfrm>
            <a:off x="8701990" y="3951101"/>
            <a:ext cx="1578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99%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13F66-56A8-84A3-1D22-6AAE12415686}"/>
              </a:ext>
            </a:extLst>
          </p:cNvPr>
          <p:cNvSpPr txBox="1"/>
          <p:nvPr/>
        </p:nvSpPr>
        <p:spPr>
          <a:xfrm>
            <a:off x="157348" y="6443246"/>
            <a:ext cx="114071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https://businessday.ng/technology/article/gen-z-fuels-nigerias-digital-retail-revolution-says-nielseniq/#:~:text=Oluwatosin%20Onayemi%2C%20Senior%20Manager%2C%20Retail,impact%20has%20started%20to%20ease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https://techcabal.com/2025/09/05/nigeria-smartphone-market-recovery-q2-2025/#:~:text=Increasing%20smartphone%20penetration%2C%20which%20stood,first%20customers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154618822924"/>
          <p:cNvSpPr/>
          <p:nvPr/>
        </p:nvSpPr>
        <p:spPr>
          <a:xfrm>
            <a:off x="695326" y="2561853"/>
            <a:ext cx="3430332" cy="1998945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2" y="0"/>
                </a:lnTo>
                <a:lnTo>
                  <a:pt x="3430332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of acquisition: 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Gaining a new customer can cost 5–7× more than keeping an existing one. 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marketing spend on current customers</a:t>
            </a:r>
          </a:p>
        </p:txBody>
      </p:sp>
      <p:sp>
        <p:nvSpPr>
          <p:cNvPr id="37" name="Shape158913790220"/>
          <p:cNvSpPr/>
          <p:nvPr/>
        </p:nvSpPr>
        <p:spPr>
          <a:xfrm>
            <a:off x="706127" y="1879287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Shape16320875751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595" y="1998789"/>
            <a:ext cx="369153" cy="396000"/>
          </a:xfrm>
          <a:custGeom>
            <a:avLst/>
            <a:gdLst/>
            <a:ahLst/>
            <a:cxnLst/>
            <a:rect l="l" t="t" r="r" b="b"/>
            <a:pathLst>
              <a:path w="369152" h="396000">
                <a:moveTo>
                  <a:pt x="0" y="0"/>
                </a:moveTo>
                <a:lnTo>
                  <a:pt x="369152" y="0"/>
                </a:lnTo>
                <a:lnTo>
                  <a:pt x="369152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39" name="Shape167503724812"/>
          <p:cNvSpPr/>
          <p:nvPr/>
        </p:nvSpPr>
        <p:spPr>
          <a:xfrm>
            <a:off x="8237172" y="2734308"/>
            <a:ext cx="3430332" cy="1846543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1" y="0"/>
                </a:lnTo>
                <a:lnTo>
                  <a:pt x="3430331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Stable revenue: 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 tough times, maximizing what you have (repeat purchases, cross-sell, upsell) builds sustainable revenue without heavy new acquisition costs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Shape171798692108"/>
          <p:cNvSpPr/>
          <p:nvPr/>
        </p:nvSpPr>
        <p:spPr>
          <a:xfrm>
            <a:off x="8247973" y="2051741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" name="Shape17609365940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9016" y="2171243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2" name="Shape180388626700"/>
          <p:cNvSpPr/>
          <p:nvPr/>
        </p:nvSpPr>
        <p:spPr>
          <a:xfrm>
            <a:off x="4419600" y="4516377"/>
            <a:ext cx="3430332" cy="1828860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1" y="0"/>
                </a:lnTo>
                <a:lnTo>
                  <a:pt x="3430331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boosts profit: 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5% lift in retention rates can increase profits by 25–95. 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Retained customers spend more over time</a:t>
            </a:r>
          </a:p>
        </p:txBody>
      </p:sp>
      <p:sp>
        <p:nvSpPr>
          <p:cNvPr id="43" name="Shape184683593996"/>
          <p:cNvSpPr/>
          <p:nvPr/>
        </p:nvSpPr>
        <p:spPr>
          <a:xfrm>
            <a:off x="4430401" y="3833812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Shape188978561292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1445" y="395331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5" name="Shape193273528588"/>
          <p:cNvSpPr/>
          <p:nvPr/>
        </p:nvSpPr>
        <p:spPr>
          <a:xfrm>
            <a:off x="695326" y="512763"/>
            <a:ext cx="10582273" cy="619200"/>
          </a:xfrm>
          <a:custGeom>
            <a:avLst/>
            <a:gdLst/>
            <a:ahLst/>
            <a:cxnLst/>
            <a:rect l="l" t="t" r="r" b="b"/>
            <a:pathLst>
              <a:path w="7122245" h="1053664">
                <a:moveTo>
                  <a:pt x="0" y="0"/>
                </a:moveTo>
                <a:lnTo>
                  <a:pt x="7122246" y="0"/>
                </a:lnTo>
                <a:lnTo>
                  <a:pt x="7122246" y="1053664"/>
                </a:lnTo>
                <a:lnTo>
                  <a:pt x="0" y="105366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4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vs Acquisition:</a:t>
            </a:r>
            <a:r>
              <a:rPr lang="en-US" sz="44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4400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ROI Advantage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158913790223"/>
          <p:cNvPicPr/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9158206" y="1940305"/>
            <a:ext cx="2957594" cy="1971729"/>
          </a:xfrm>
          <a:custGeom>
            <a:avLst/>
            <a:gdLst/>
            <a:ahLst/>
            <a:cxnLst/>
            <a:rect l="l" t="t" r="r" b="b"/>
            <a:pathLst>
              <a:path w="2957593" h="1971729">
                <a:moveTo>
                  <a:pt x="492932" y="985864"/>
                </a:moveTo>
                <a:arcTo wR="985864" hR="985864" stAng="10800000" swAng="5400000"/>
                <a:arcTo wR="985864" hR="985864" stAng="16200000" swAng="5400000"/>
                <a:arcTo wR="985864" hR="985864" stAng="0" swAng="5400000"/>
                <a:arcTo wR="985864" hR="985864" stAng="5400000" swAng="5400000"/>
                <a:close/>
              </a:path>
            </a:pathLst>
          </a:custGeom>
        </p:spPr>
      </p:pic>
      <p:sp>
        <p:nvSpPr>
          <p:cNvPr id="40" name="Shape171798692111"/>
          <p:cNvSpPr/>
          <p:nvPr/>
        </p:nvSpPr>
        <p:spPr>
          <a:xfrm>
            <a:off x="11121049" y="3257884"/>
            <a:ext cx="549166" cy="549166"/>
          </a:xfrm>
          <a:custGeom>
            <a:avLst/>
            <a:gdLst/>
            <a:ahLst/>
            <a:cxnLst/>
            <a:rect l="l" t="t" r="r" b="b"/>
            <a:pathLst>
              <a:path w="549166" h="549166">
                <a:moveTo>
                  <a:pt x="0" y="274582"/>
                </a:moveTo>
                <a:arcTo wR="274583" hR="274583" stAng="10800000" swAng="5400000"/>
                <a:arcTo wR="274583" hR="274583" stAng="16200000" swAng="5400000"/>
                <a:arcTo wR="274583" hR="274583" stAng="0" swAng="5400000"/>
                <a:arcTo wR="274583" hR="274583" stAng="5400000" swAng="5400000"/>
                <a:close/>
              </a:path>
            </a:pathLst>
          </a:custGeom>
          <a:solidFill>
            <a:srgbClr val="00008B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Shape176093659407"/>
          <p:cNvSpPr/>
          <p:nvPr/>
        </p:nvSpPr>
        <p:spPr>
          <a:xfrm>
            <a:off x="533400" y="2426668"/>
            <a:ext cx="8804471" cy="1555058"/>
          </a:xfrm>
          <a:custGeom>
            <a:avLst/>
            <a:gdLst/>
            <a:ahLst/>
            <a:cxnLst/>
            <a:rect l="l" t="t" r="r" b="b"/>
            <a:pathLst>
              <a:path w="2348346" h="1066800">
                <a:moveTo>
                  <a:pt x="0" y="0"/>
                </a:moveTo>
                <a:lnTo>
                  <a:pt x="2348345" y="0"/>
                </a:lnTo>
                <a:lnTo>
                  <a:pt x="2348345" y="1066800"/>
                </a:lnTo>
                <a:lnTo>
                  <a:pt x="0" y="10668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 LTV?</a:t>
            </a:r>
            <a:endParaRPr lang="en-US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 total revenue (profit) a customer generates over their relationship with your company</a:t>
            </a:r>
          </a:p>
        </p:txBody>
      </p:sp>
      <p:sp>
        <p:nvSpPr>
          <p:cNvPr id="42" name="Shape180388626703"/>
          <p:cNvSpPr/>
          <p:nvPr/>
        </p:nvSpPr>
        <p:spPr>
          <a:xfrm>
            <a:off x="544201" y="175260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3" name="Shape18468359399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244" y="187210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5" name="Shape193273528591"/>
          <p:cNvSpPr/>
          <p:nvPr/>
        </p:nvSpPr>
        <p:spPr>
          <a:xfrm>
            <a:off x="829627" y="457200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6" name="Shape197568495887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226" y="468359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7" name="Shape201863463183"/>
          <p:cNvSpPr/>
          <p:nvPr/>
        </p:nvSpPr>
        <p:spPr>
          <a:xfrm>
            <a:off x="8534400" y="5394960"/>
            <a:ext cx="3276600" cy="1161094"/>
          </a:xfrm>
          <a:custGeom>
            <a:avLst/>
            <a:gdLst/>
            <a:ahLst/>
            <a:cxnLst/>
            <a:rect l="l" t="t" r="r" b="b"/>
            <a:pathLst>
              <a:path w="2348346" h="853440">
                <a:moveTo>
                  <a:pt x="0" y="0"/>
                </a:moveTo>
                <a:lnTo>
                  <a:pt x="2348345" y="0"/>
                </a:lnTo>
                <a:lnTo>
                  <a:pt x="2348345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 for investment:</a:t>
            </a:r>
            <a:endParaRPr lang="en-US" sz="17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 for LTV/CAC &gt; 3:1 (for every 1 spent acquiring a customer, you should earn 3 back)</a:t>
            </a:r>
          </a:p>
        </p:txBody>
      </p:sp>
      <p:sp>
        <p:nvSpPr>
          <p:cNvPr id="48" name="Shape206158430479"/>
          <p:cNvSpPr/>
          <p:nvPr/>
        </p:nvSpPr>
        <p:spPr>
          <a:xfrm>
            <a:off x="8453400" y="4559968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9" name="Shape210453397775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4999" y="462423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0" name="Shape214748365071"/>
          <p:cNvSpPr/>
          <p:nvPr/>
        </p:nvSpPr>
        <p:spPr>
          <a:xfrm>
            <a:off x="4676614" y="5386054"/>
            <a:ext cx="3491346" cy="1291472"/>
          </a:xfrm>
          <a:custGeom>
            <a:avLst/>
            <a:gdLst/>
            <a:ahLst/>
            <a:cxnLst/>
            <a:rect l="l" t="t" r="r" b="b"/>
            <a:pathLst>
              <a:path w="2348346" h="853440">
                <a:moveTo>
                  <a:pt x="0" y="0"/>
                </a:moveTo>
                <a:lnTo>
                  <a:pt x="2348346" y="0"/>
                </a:lnTo>
                <a:lnTo>
                  <a:pt x="2348346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 LTV:</a:t>
            </a:r>
            <a:endParaRPr lang="en-US" sz="17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 repeat visits, cross-sells, up-sells and reduce churn to boost LTV</a:t>
            </a:r>
          </a:p>
        </p:txBody>
      </p:sp>
      <p:sp>
        <p:nvSpPr>
          <p:cNvPr id="51" name="Shape219043332367"/>
          <p:cNvSpPr/>
          <p:nvPr/>
        </p:nvSpPr>
        <p:spPr>
          <a:xfrm>
            <a:off x="4572000" y="454392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2" name="Shape223338299663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3600" y="4655525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53" name="Shape227633266959"/>
          <p:cNvSpPr/>
          <p:nvPr/>
        </p:nvSpPr>
        <p:spPr>
          <a:xfrm>
            <a:off x="695325" y="152400"/>
            <a:ext cx="10801350" cy="1053665"/>
          </a:xfrm>
          <a:custGeom>
            <a:avLst/>
            <a:gdLst/>
            <a:ahLst/>
            <a:cxnLst/>
            <a:rect l="l" t="t" r="r" b="b"/>
            <a:pathLst>
              <a:path w="10801350" h="1053664">
                <a:moveTo>
                  <a:pt x="0" y="0"/>
                </a:moveTo>
                <a:lnTo>
                  <a:pt x="10801350" y="0"/>
                </a:lnTo>
                <a:lnTo>
                  <a:pt x="10801350" y="1053664"/>
                </a:lnTo>
                <a:lnTo>
                  <a:pt x="0" y="105366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Understanding Customer Lifetime Value (LTV)</a:t>
            </a:r>
          </a:p>
        </p:txBody>
      </p:sp>
      <p:sp>
        <p:nvSpPr>
          <p:cNvPr id="44" name="Shape188978561295"/>
          <p:cNvSpPr/>
          <p:nvPr/>
        </p:nvSpPr>
        <p:spPr>
          <a:xfrm>
            <a:off x="818828" y="5245415"/>
            <a:ext cx="3491346" cy="1310639"/>
          </a:xfrm>
          <a:custGeom>
            <a:avLst/>
            <a:gdLst/>
            <a:ahLst/>
            <a:cxnLst/>
            <a:rect l="l" t="t" r="r" b="b"/>
            <a:pathLst>
              <a:path w="2348346" h="853440">
                <a:moveTo>
                  <a:pt x="0" y="0"/>
                </a:moveTo>
                <a:lnTo>
                  <a:pt x="2348345" y="0"/>
                </a:lnTo>
                <a:lnTo>
                  <a:pt x="2348345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LTV formula: </a:t>
            </a:r>
            <a:endParaRPr lang="en-US" sz="17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(Avg. Purchase × Gross Margin × Purchase Frequency × Customer Lifespan) – CAC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B39EC1-CBE4-209F-3411-503ECEE5EEAF}"/>
              </a:ext>
            </a:extLst>
          </p:cNvPr>
          <p:cNvCxnSpPr/>
          <p:nvPr/>
        </p:nvCxnSpPr>
        <p:spPr>
          <a:xfrm>
            <a:off x="533400" y="4343400"/>
            <a:ext cx="1057777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5" grpId="0" animBg="1"/>
      <p:bldP spid="47" grpId="0"/>
      <p:bldP spid="48" grpId="0" animBg="1"/>
      <p:bldP spid="50" grpId="0"/>
      <p:bldP spid="51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120259084562"/>
          <p:cNvSpPr/>
          <p:nvPr/>
        </p:nvSpPr>
        <p:spPr>
          <a:xfrm>
            <a:off x="9748682" y="2197810"/>
            <a:ext cx="911289" cy="911289"/>
          </a:xfrm>
          <a:custGeom>
            <a:avLst/>
            <a:gdLst/>
            <a:ahLst/>
            <a:cxnLst/>
            <a:rect l="l" t="t" r="r" b="b"/>
            <a:pathLst>
              <a:path w="911288" h="911288">
                <a:moveTo>
                  <a:pt x="0" y="455644"/>
                </a:moveTo>
                <a:arcTo wR="455644" hR="455644" stAng="10800000" swAng="5400000"/>
                <a:arcTo wR="455644" hR="455644" stAng="16200000" swAng="5400000"/>
                <a:arcTo wR="455644" hR="455644" stAng="0" swAng="5400000"/>
                <a:arcTo wR="455644" hR="45564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Shape124554051858"/>
          <p:cNvSpPr/>
          <p:nvPr/>
        </p:nvSpPr>
        <p:spPr>
          <a:xfrm>
            <a:off x="2445625" y="3109099"/>
            <a:ext cx="693496" cy="693496"/>
          </a:xfrm>
          <a:custGeom>
            <a:avLst/>
            <a:gdLst/>
            <a:ahLst/>
            <a:cxnLst/>
            <a:rect l="l" t="t" r="r" b="b"/>
            <a:pathLst>
              <a:path w="693496" h="693496">
                <a:moveTo>
                  <a:pt x="0" y="346748"/>
                </a:moveTo>
                <a:arcTo wR="346748" hR="346748" stAng="10800000" swAng="5400000"/>
                <a:arcTo wR="346748" hR="346748" stAng="16200000" swAng="5400000"/>
                <a:arcTo wR="346748" hR="346748" stAng="0" swAng="5400000"/>
                <a:arcTo wR="346748" hR="346748" stAng="5400000" swAng="5400000"/>
                <a:close/>
              </a:path>
            </a:pathLst>
          </a:custGeom>
          <a:solidFill>
            <a:srgbClr val="000033">
              <a:alpha val="6588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Shape128849019154"/>
          <p:cNvSpPr/>
          <p:nvPr/>
        </p:nvSpPr>
        <p:spPr>
          <a:xfrm>
            <a:off x="6774747" y="4343268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8B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1" name="Shape13314398645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3852967" y="4247270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1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pic>
        <p:nvPicPr>
          <p:cNvPr id="32" name="Shape13743895374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171063" y="2060575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2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pic>
        <p:nvPicPr>
          <p:cNvPr id="33" name="Shape14173392104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7549576" y="2064929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1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sp>
        <p:nvSpPr>
          <p:cNvPr id="34" name="Shape146028888338"/>
          <p:cNvSpPr/>
          <p:nvPr/>
        </p:nvSpPr>
        <p:spPr>
          <a:xfrm>
            <a:off x="3434705" y="2311650"/>
            <a:ext cx="298815" cy="298815"/>
          </a:xfrm>
          <a:custGeom>
            <a:avLst/>
            <a:gdLst/>
            <a:ahLst/>
            <a:cxnLst/>
            <a:rect l="l" t="t" r="r" b="b"/>
            <a:pathLst>
              <a:path w="298815" h="298815">
                <a:moveTo>
                  <a:pt x="0" y="149407"/>
                </a:moveTo>
                <a:arcTo wR="149407" hR="149407" stAng="10800000" swAng="5400000"/>
                <a:arcTo wR="149407" hR="149407" stAng="16200000" swAng="5400000"/>
                <a:arcTo wR="149407" hR="149407" stAng="0" swAng="5400000"/>
                <a:arcTo wR="149407" hR="149407" stAng="5400000" swAng="5400000"/>
                <a:close/>
              </a:path>
            </a:pathLst>
          </a:custGeom>
          <a:solidFill>
            <a:srgbClr val="00008B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Shape150323855634"/>
          <p:cNvSpPr/>
          <p:nvPr/>
        </p:nvSpPr>
        <p:spPr>
          <a:xfrm>
            <a:off x="10909210" y="3455847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Shape154618822930"/>
          <p:cNvSpPr/>
          <p:nvPr/>
        </p:nvSpPr>
        <p:spPr>
          <a:xfrm>
            <a:off x="695328" y="5011456"/>
            <a:ext cx="3430332" cy="1332861"/>
          </a:xfrm>
          <a:custGeom>
            <a:avLst/>
            <a:gdLst/>
            <a:ahLst/>
            <a:cxnLst/>
            <a:rect l="l" t="t" r="r" b="b"/>
            <a:pathLst>
              <a:path w="3430331" h="1066800">
                <a:moveTo>
                  <a:pt x="0" y="0"/>
                </a:moveTo>
                <a:lnTo>
                  <a:pt x="3430332" y="0"/>
                </a:lnTo>
                <a:lnTo>
                  <a:pt x="3430332" y="1066800"/>
                </a:lnTo>
                <a:lnTo>
                  <a:pt x="0" y="10668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Personalized 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ommunication: 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 targeted messages (SMS, email, app push) with relevant content/offers. Address customers by name, reference past purchases</a:t>
            </a:r>
          </a:p>
        </p:txBody>
      </p:sp>
      <p:sp>
        <p:nvSpPr>
          <p:cNvPr id="37" name="Shape158913790226"/>
          <p:cNvSpPr/>
          <p:nvPr/>
        </p:nvSpPr>
        <p:spPr>
          <a:xfrm>
            <a:off x="706129" y="432889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Shape163208757522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173" y="444839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39" name="Shape167503724818"/>
          <p:cNvSpPr/>
          <p:nvPr/>
        </p:nvSpPr>
        <p:spPr>
          <a:xfrm>
            <a:off x="8075611" y="5011457"/>
            <a:ext cx="3430332" cy="1332860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1" y="0"/>
                </a:lnTo>
                <a:lnTo>
                  <a:pt x="3430331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Adaptive 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roducts/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ervices: 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Adjust offerings to fit local tastes or economic realities (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e.g.,</a:t>
            </a: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mobile plan bundles for specific income groups)</a:t>
            </a:r>
          </a:p>
        </p:txBody>
      </p:sp>
      <p:sp>
        <p:nvSpPr>
          <p:cNvPr id="40" name="Shape171798692114"/>
          <p:cNvSpPr/>
          <p:nvPr/>
        </p:nvSpPr>
        <p:spPr>
          <a:xfrm>
            <a:off x="8086412" y="432889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" name="Shape176093659410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4300" y="4448392"/>
            <a:ext cx="342305" cy="396000"/>
          </a:xfrm>
          <a:custGeom>
            <a:avLst/>
            <a:gdLst/>
            <a:ahLst/>
            <a:cxnLst/>
            <a:rect l="l" t="t" r="r" b="b"/>
            <a:pathLst>
              <a:path w="342305" h="396000">
                <a:moveTo>
                  <a:pt x="0" y="0"/>
                </a:moveTo>
                <a:lnTo>
                  <a:pt x="342305" y="0"/>
                </a:lnTo>
                <a:lnTo>
                  <a:pt x="342305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2" name="Shape180388626706"/>
          <p:cNvSpPr/>
          <p:nvPr/>
        </p:nvSpPr>
        <p:spPr>
          <a:xfrm>
            <a:off x="4380098" y="2743141"/>
            <a:ext cx="3430332" cy="1066289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1" y="0"/>
                </a:lnTo>
                <a:lnTo>
                  <a:pt x="3430331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Segment &amp; 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ailor: 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 CRM data and analytics to tailor products/offers by customer segment (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e.g.,</a:t>
            </a: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loyalty tiers, behavior)</a:t>
            </a:r>
          </a:p>
        </p:txBody>
      </p:sp>
      <p:sp>
        <p:nvSpPr>
          <p:cNvPr id="43" name="Shape184683594002"/>
          <p:cNvSpPr/>
          <p:nvPr/>
        </p:nvSpPr>
        <p:spPr>
          <a:xfrm>
            <a:off x="4390899" y="2060575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Shape188978561298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5367" y="2180076"/>
            <a:ext cx="369153" cy="396000"/>
          </a:xfrm>
          <a:custGeom>
            <a:avLst/>
            <a:gdLst/>
            <a:ahLst/>
            <a:cxnLst/>
            <a:rect l="l" t="t" r="r" b="b"/>
            <a:pathLst>
              <a:path w="369152" h="396000">
                <a:moveTo>
                  <a:pt x="0" y="0"/>
                </a:moveTo>
                <a:lnTo>
                  <a:pt x="369152" y="0"/>
                </a:lnTo>
                <a:lnTo>
                  <a:pt x="369152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5" name="Shape193273528594"/>
          <p:cNvSpPr/>
          <p:nvPr/>
        </p:nvSpPr>
        <p:spPr>
          <a:xfrm>
            <a:off x="695326" y="512763"/>
            <a:ext cx="9667873" cy="614436"/>
          </a:xfrm>
          <a:custGeom>
            <a:avLst/>
            <a:gdLst/>
            <a:ahLst/>
            <a:cxnLst/>
            <a:rect l="l" t="t" r="r" b="b"/>
            <a:pathLst>
              <a:path w="7122245" h="1053664">
                <a:moveTo>
                  <a:pt x="0" y="0"/>
                </a:moveTo>
                <a:lnTo>
                  <a:pt x="7122246" y="0"/>
                </a:lnTo>
                <a:lnTo>
                  <a:pt x="7122246" y="1053664"/>
                </a:lnTo>
                <a:lnTo>
                  <a:pt x="0" y="105366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Tactic: </a:t>
            </a:r>
            <a:r>
              <a:rPr sz="4000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5" grpId="0" animBg="1"/>
      <p:bldP spid="36" grpId="0"/>
      <p:bldP spid="39" grpId="0"/>
      <p:bldP spid="40" grpId="0" animBg="1"/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111669149973"/>
          <p:cNvSpPr/>
          <p:nvPr/>
        </p:nvSpPr>
        <p:spPr>
          <a:xfrm>
            <a:off x="9748682" y="2197810"/>
            <a:ext cx="911289" cy="911289"/>
          </a:xfrm>
          <a:custGeom>
            <a:avLst/>
            <a:gdLst/>
            <a:ahLst/>
            <a:cxnLst/>
            <a:rect l="l" t="t" r="r" b="b"/>
            <a:pathLst>
              <a:path w="911288" h="911288">
                <a:moveTo>
                  <a:pt x="0" y="455644"/>
                </a:moveTo>
                <a:arcTo wR="455644" hR="455644" stAng="10800000" swAng="5400000"/>
                <a:arcTo wR="455644" hR="455644" stAng="16200000" swAng="5400000"/>
                <a:arcTo wR="455644" hR="455644" stAng="0" swAng="5400000"/>
                <a:arcTo wR="455644" hR="45564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Shape115964117269"/>
          <p:cNvSpPr/>
          <p:nvPr/>
        </p:nvSpPr>
        <p:spPr>
          <a:xfrm>
            <a:off x="2445625" y="3109099"/>
            <a:ext cx="693496" cy="693496"/>
          </a:xfrm>
          <a:custGeom>
            <a:avLst/>
            <a:gdLst/>
            <a:ahLst/>
            <a:cxnLst/>
            <a:rect l="l" t="t" r="r" b="b"/>
            <a:pathLst>
              <a:path w="693496" h="693496">
                <a:moveTo>
                  <a:pt x="0" y="346748"/>
                </a:moveTo>
                <a:arcTo wR="346748" hR="346748" stAng="10800000" swAng="5400000"/>
                <a:arcTo wR="346748" hR="346748" stAng="16200000" swAng="5400000"/>
                <a:arcTo wR="346748" hR="346748" stAng="0" swAng="5400000"/>
                <a:arcTo wR="346748" hR="346748" stAng="5400000" swAng="5400000"/>
                <a:close/>
              </a:path>
            </a:pathLst>
          </a:custGeom>
          <a:solidFill>
            <a:srgbClr val="00008B">
              <a:alpha val="6588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Shape120259084565"/>
          <p:cNvSpPr/>
          <p:nvPr/>
        </p:nvSpPr>
        <p:spPr>
          <a:xfrm>
            <a:off x="6774747" y="4343268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8B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9" name="Shape12455405186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3852967" y="4247270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1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pic>
        <p:nvPicPr>
          <p:cNvPr id="30" name="Shape128849019157"/>
          <p:cNvPicPr/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71063" y="2060575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2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pic>
        <p:nvPicPr>
          <p:cNvPr id="31" name="Shape13314398645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67" r="16667"/>
          <a:stretch>
            <a:fillRect/>
          </a:stretch>
        </p:blipFill>
        <p:spPr>
          <a:xfrm>
            <a:off x="7549576" y="2064929"/>
            <a:ext cx="3145572" cy="2097048"/>
          </a:xfrm>
          <a:custGeom>
            <a:avLst/>
            <a:gdLst/>
            <a:ahLst/>
            <a:cxnLst/>
            <a:rect l="l" t="t" r="r" b="b"/>
            <a:pathLst>
              <a:path w="3145572" h="2097048">
                <a:moveTo>
                  <a:pt x="524261" y="1048524"/>
                </a:moveTo>
                <a:arcTo wR="1048524" hR="1048524" stAng="10800000" swAng="5400000"/>
                <a:arcTo wR="1048524" hR="1048524" stAng="16200000" swAng="5400000"/>
                <a:arcTo wR="1048524" hR="1048524" stAng="0" swAng="5400000"/>
                <a:arcTo wR="1048524" hR="1048524" stAng="5400000" swAng="5400000"/>
                <a:close/>
              </a:path>
            </a:pathLst>
          </a:custGeom>
        </p:spPr>
      </p:pic>
      <p:sp>
        <p:nvSpPr>
          <p:cNvPr id="32" name="Shape137438953749"/>
          <p:cNvSpPr/>
          <p:nvPr/>
        </p:nvSpPr>
        <p:spPr>
          <a:xfrm>
            <a:off x="3434705" y="2311650"/>
            <a:ext cx="298815" cy="298815"/>
          </a:xfrm>
          <a:custGeom>
            <a:avLst/>
            <a:gdLst/>
            <a:ahLst/>
            <a:cxnLst/>
            <a:rect l="l" t="t" r="r" b="b"/>
            <a:pathLst>
              <a:path w="298815" h="298815">
                <a:moveTo>
                  <a:pt x="0" y="149407"/>
                </a:moveTo>
                <a:arcTo wR="149407" hR="149407" stAng="10800000" swAng="5400000"/>
                <a:arcTo wR="149407" hR="149407" stAng="16200000" swAng="5400000"/>
                <a:arcTo wR="149407" hR="149407" stAng="0" swAng="5400000"/>
                <a:arcTo wR="149407" hR="149407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" name="Shape141733921045"/>
          <p:cNvSpPr/>
          <p:nvPr/>
        </p:nvSpPr>
        <p:spPr>
          <a:xfrm>
            <a:off x="10909210" y="3455847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Shape146028888341"/>
          <p:cNvSpPr/>
          <p:nvPr/>
        </p:nvSpPr>
        <p:spPr>
          <a:xfrm>
            <a:off x="695328" y="5129956"/>
            <a:ext cx="3430331" cy="1499443"/>
          </a:xfrm>
          <a:custGeom>
            <a:avLst/>
            <a:gdLst/>
            <a:ahLst/>
            <a:cxnLst/>
            <a:rect l="l" t="t" r="r" b="b"/>
            <a:pathLst>
              <a:path w="3430330" h="640080">
                <a:moveTo>
                  <a:pt x="0" y="0"/>
                </a:moveTo>
                <a:lnTo>
                  <a:pt x="3430330" y="0"/>
                </a:lnTo>
                <a:lnTo>
                  <a:pt x="3430330" y="640079"/>
                </a:lnTo>
                <a:lnTo>
                  <a:pt x="0" y="64007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otal in cash prizes were given to pre-paid subscribers through MTN’s “Mega Billion” promo, boosting engagement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Shape150323855637"/>
          <p:cNvSpPr/>
          <p:nvPr/>
        </p:nvSpPr>
        <p:spPr>
          <a:xfrm>
            <a:off x="695327" y="4171767"/>
            <a:ext cx="2443794" cy="831190"/>
          </a:xfrm>
          <a:custGeom>
            <a:avLst/>
            <a:gdLst/>
            <a:ahLst/>
            <a:cxnLst/>
            <a:rect l="l" t="t" r="r" b="b"/>
            <a:pathLst>
              <a:path w="1732659" h="831189">
                <a:moveTo>
                  <a:pt x="0" y="0"/>
                </a:moveTo>
                <a:lnTo>
                  <a:pt x="1732659" y="0"/>
                </a:lnTo>
                <a:lnTo>
                  <a:pt x="1732659" y="831189"/>
                </a:lnTo>
                <a:lnTo>
                  <a:pt x="0" y="83118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sz="5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sz="5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290M</a:t>
            </a:r>
          </a:p>
        </p:txBody>
      </p:sp>
      <p:sp>
        <p:nvSpPr>
          <p:cNvPr id="36" name="Shape154618822933"/>
          <p:cNvSpPr/>
          <p:nvPr/>
        </p:nvSpPr>
        <p:spPr>
          <a:xfrm>
            <a:off x="8075612" y="5011458"/>
            <a:ext cx="3430332" cy="1617942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2" y="0"/>
                </a:lnTo>
                <a:lnTo>
                  <a:pt x="3430332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Integrated payments loyalty</a:t>
            </a: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Link shopping + payments (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e.g.,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JumiaPay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points on purchases) to keep customers in your ecosystem</a:t>
            </a:r>
          </a:p>
        </p:txBody>
      </p:sp>
      <p:sp>
        <p:nvSpPr>
          <p:cNvPr id="37" name="Shape158913790229"/>
          <p:cNvSpPr/>
          <p:nvPr/>
        </p:nvSpPr>
        <p:spPr>
          <a:xfrm>
            <a:off x="8086414" y="432889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Shape163208757525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7457" y="4448391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39" name="Shape167503724821"/>
          <p:cNvSpPr/>
          <p:nvPr/>
        </p:nvSpPr>
        <p:spPr>
          <a:xfrm>
            <a:off x="4380096" y="2743142"/>
            <a:ext cx="3430332" cy="853440"/>
          </a:xfrm>
          <a:custGeom>
            <a:avLst/>
            <a:gdLst/>
            <a:ahLst/>
            <a:cxnLst/>
            <a:rect l="l" t="t" r="r" b="b"/>
            <a:pathLst>
              <a:path w="3430331" h="853440">
                <a:moveTo>
                  <a:pt x="0" y="0"/>
                </a:moveTo>
                <a:lnTo>
                  <a:pt x="3430331" y="0"/>
                </a:lnTo>
                <a:lnTo>
                  <a:pt x="3430331" y="853440"/>
                </a:lnTo>
                <a:lnTo>
                  <a:pt x="0" y="85344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Cashback &amp; points: </a:t>
            </a:r>
            <a:r>
              <a:rPr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 instant-value rewards (cashback, airtime credit, vouchers) which resonate in a cash-strapped economy</a:t>
            </a:r>
          </a:p>
        </p:txBody>
      </p:sp>
      <p:sp>
        <p:nvSpPr>
          <p:cNvPr id="40" name="Shape171798692117"/>
          <p:cNvSpPr/>
          <p:nvPr/>
        </p:nvSpPr>
        <p:spPr>
          <a:xfrm>
            <a:off x="4390898" y="2060575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" name="Shape176093659413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1941" y="218007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2" name="Shape180388626709"/>
          <p:cNvSpPr/>
          <p:nvPr/>
        </p:nvSpPr>
        <p:spPr>
          <a:xfrm>
            <a:off x="304800" y="512763"/>
            <a:ext cx="11658600" cy="698332"/>
          </a:xfrm>
          <a:custGeom>
            <a:avLst/>
            <a:gdLst/>
            <a:ahLst/>
            <a:cxnLst/>
            <a:rect l="l" t="t" r="r" b="b"/>
            <a:pathLst>
              <a:path w="7122245" h="1053664">
                <a:moveTo>
                  <a:pt x="0" y="0"/>
                </a:moveTo>
                <a:lnTo>
                  <a:pt x="7122246" y="0"/>
                </a:lnTo>
                <a:lnTo>
                  <a:pt x="7122246" y="1053664"/>
                </a:lnTo>
                <a:lnTo>
                  <a:pt x="0" y="105366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Tactic: </a:t>
            </a:r>
            <a:r>
              <a:rPr sz="4400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Loyalty Programs &amp; Incentives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1A705-CF45-4E2A-541C-F12D3E4333A5}"/>
              </a:ext>
            </a:extLst>
          </p:cNvPr>
          <p:cNvSpPr txBox="1"/>
          <p:nvPr/>
        </p:nvSpPr>
        <p:spPr>
          <a:xfrm>
            <a:off x="171063" y="644324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https://bhmng.com/telecom-tariffs-mtn-nigeria-rewards-customer-loyalty-in-mega-billion-promo/#:~:text=In%20this%20context%2C%20the%20promo,be%20both%20valuable%20and%20rewarding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3" grpId="0" animBg="1"/>
      <p:bldP spid="34" grpId="0"/>
      <p:bldP spid="35" grpId="0"/>
      <p:bldP spid="36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124554051864"/>
          <p:cNvSpPr/>
          <p:nvPr/>
        </p:nvSpPr>
        <p:spPr>
          <a:xfrm>
            <a:off x="11845252" y="820217"/>
            <a:ext cx="693496" cy="693496"/>
          </a:xfrm>
          <a:custGeom>
            <a:avLst/>
            <a:gdLst/>
            <a:ahLst/>
            <a:cxnLst/>
            <a:rect l="l" t="t" r="r" b="b"/>
            <a:pathLst>
              <a:path w="693496" h="693496">
                <a:moveTo>
                  <a:pt x="0" y="346748"/>
                </a:moveTo>
                <a:arcTo wR="346748" hR="346748" stAng="10800000" swAng="5400000"/>
                <a:arcTo wR="346748" hR="346748" stAng="16200000" swAng="5400000"/>
                <a:arcTo wR="346748" hR="346748" stAng="0" swAng="5400000"/>
                <a:arcTo wR="346748" hR="346748" stAng="5400000" swAng="5400000"/>
                <a:close/>
              </a:path>
            </a:pathLst>
          </a:custGeom>
          <a:solidFill>
            <a:srgbClr val="00008B">
              <a:alpha val="6588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Shape128849019160"/>
          <p:cNvSpPr/>
          <p:nvPr/>
        </p:nvSpPr>
        <p:spPr>
          <a:xfrm>
            <a:off x="2851849" y="4272157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Shape146028888344"/>
          <p:cNvSpPr/>
          <p:nvPr/>
        </p:nvSpPr>
        <p:spPr>
          <a:xfrm>
            <a:off x="11237268" y="426137"/>
            <a:ext cx="298815" cy="298815"/>
          </a:xfrm>
          <a:custGeom>
            <a:avLst/>
            <a:gdLst/>
            <a:ahLst/>
            <a:cxnLst/>
            <a:rect l="l" t="t" r="r" b="b"/>
            <a:pathLst>
              <a:path w="298815" h="298815">
                <a:moveTo>
                  <a:pt x="0" y="149407"/>
                </a:moveTo>
                <a:arcTo wR="149407" hR="149407" stAng="10800000" swAng="5400000"/>
                <a:arcTo wR="149407" hR="149407" stAng="16200000" swAng="5400000"/>
                <a:arcTo wR="149407" hR="149407" stAng="0" swAng="5400000"/>
                <a:arcTo wR="149407" hR="149407" stAng="5400000" swAng="5400000"/>
                <a:close/>
              </a:path>
            </a:pathLst>
          </a:custGeom>
          <a:solidFill>
            <a:srgbClr val="00008B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Shape150323855640"/>
          <p:cNvSpPr/>
          <p:nvPr/>
        </p:nvSpPr>
        <p:spPr>
          <a:xfrm>
            <a:off x="6986312" y="3384736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Shape154618822936"/>
          <p:cNvSpPr/>
          <p:nvPr/>
        </p:nvSpPr>
        <p:spPr>
          <a:xfrm>
            <a:off x="673410" y="3722622"/>
            <a:ext cx="7229473" cy="1066800"/>
          </a:xfrm>
          <a:custGeom>
            <a:avLst/>
            <a:gdLst/>
            <a:ahLst/>
            <a:cxnLst/>
            <a:rect l="l" t="t" r="r" b="b"/>
            <a:pathLst>
              <a:path w="3430331" h="640080">
                <a:moveTo>
                  <a:pt x="0" y="0"/>
                </a:moveTo>
                <a:lnTo>
                  <a:pt x="3430332" y="0"/>
                </a:lnTo>
                <a:lnTo>
                  <a:pt x="3430332" y="640079"/>
                </a:lnTo>
                <a:lnTo>
                  <a:pt x="0" y="64007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Mobile-centric outreach: 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Given Nigeria’s mobile-first behavior, engage via SMS, USSD, WhatsApp and mobile apps</a:t>
            </a:r>
          </a:p>
        </p:txBody>
      </p:sp>
      <p:sp>
        <p:nvSpPr>
          <p:cNvPr id="37" name="Shape158913790232"/>
          <p:cNvSpPr/>
          <p:nvPr/>
        </p:nvSpPr>
        <p:spPr>
          <a:xfrm>
            <a:off x="468002" y="3040055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Shape16320875752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047" y="315955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39" name="Shape167503724824"/>
          <p:cNvSpPr/>
          <p:nvPr/>
        </p:nvSpPr>
        <p:spPr>
          <a:xfrm>
            <a:off x="684210" y="5542477"/>
            <a:ext cx="7392990" cy="1066800"/>
          </a:xfrm>
          <a:custGeom>
            <a:avLst/>
            <a:gdLst/>
            <a:ahLst/>
            <a:cxnLst/>
            <a:rect l="l" t="t" r="r" b="b"/>
            <a:pathLst>
              <a:path w="3430331" h="1066800">
                <a:moveTo>
                  <a:pt x="0" y="0"/>
                </a:moveTo>
                <a:lnTo>
                  <a:pt x="3430331" y="0"/>
                </a:lnTo>
                <a:lnTo>
                  <a:pt x="3430331" y="1066800"/>
                </a:lnTo>
                <a:lnTo>
                  <a:pt x="0" y="10668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Value-added cross-sell: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 every touchpoint to add services (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e.g.,</a:t>
            </a: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banks offering insurance via app, telcos bundling e-wallets). Empower stores/call centers to upsell relevant add-ons</a:t>
            </a:r>
          </a:p>
        </p:txBody>
      </p:sp>
      <p:sp>
        <p:nvSpPr>
          <p:cNvPr id="40" name="Shape171798692120"/>
          <p:cNvSpPr/>
          <p:nvPr/>
        </p:nvSpPr>
        <p:spPr>
          <a:xfrm>
            <a:off x="478802" y="485991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" name="Shape1760936594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913" y="4979411"/>
            <a:ext cx="375865" cy="396000"/>
          </a:xfrm>
          <a:custGeom>
            <a:avLst/>
            <a:gdLst/>
            <a:ahLst/>
            <a:cxnLst/>
            <a:rect l="l" t="t" r="r" b="b"/>
            <a:pathLst>
              <a:path w="375864" h="396000">
                <a:moveTo>
                  <a:pt x="0" y="0"/>
                </a:moveTo>
                <a:lnTo>
                  <a:pt x="375864" y="0"/>
                </a:lnTo>
                <a:lnTo>
                  <a:pt x="375864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2" name="Shape180388626712"/>
          <p:cNvSpPr/>
          <p:nvPr/>
        </p:nvSpPr>
        <p:spPr>
          <a:xfrm>
            <a:off x="673410" y="1977967"/>
            <a:ext cx="6802252" cy="991600"/>
          </a:xfrm>
          <a:custGeom>
            <a:avLst/>
            <a:gdLst/>
            <a:ahLst/>
            <a:cxnLst/>
            <a:rect l="l" t="t" r="r" b="b"/>
            <a:pathLst>
              <a:path w="3430331" h="1066800">
                <a:moveTo>
                  <a:pt x="0" y="0"/>
                </a:moveTo>
                <a:lnTo>
                  <a:pt x="3430331" y="0"/>
                </a:lnTo>
                <a:lnTo>
                  <a:pt x="3430331" y="1066800"/>
                </a:lnTo>
                <a:lnTo>
                  <a:pt x="0" y="106680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Seamless experience: </a:t>
            </a:r>
            <a:endParaRPr lang="en-US" sz="2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Ensure customers get the same deal and service across channels (branch, mobile app, website, social media). Use your data in each channel</a:t>
            </a:r>
          </a:p>
        </p:txBody>
      </p:sp>
      <p:sp>
        <p:nvSpPr>
          <p:cNvPr id="43" name="Shape184683594008"/>
          <p:cNvSpPr/>
          <p:nvPr/>
        </p:nvSpPr>
        <p:spPr>
          <a:xfrm>
            <a:off x="468000" y="1295400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Shape188978561304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044" y="1421612"/>
            <a:ext cx="396000" cy="382577"/>
          </a:xfrm>
          <a:custGeom>
            <a:avLst/>
            <a:gdLst/>
            <a:ahLst/>
            <a:cxnLst/>
            <a:rect l="l" t="t" r="r" b="b"/>
            <a:pathLst>
              <a:path w="396000" h="382576">
                <a:moveTo>
                  <a:pt x="0" y="0"/>
                </a:moveTo>
                <a:lnTo>
                  <a:pt x="396000" y="0"/>
                </a:lnTo>
                <a:lnTo>
                  <a:pt x="396000" y="382576"/>
                </a:lnTo>
                <a:lnTo>
                  <a:pt x="0" y="382576"/>
                </a:lnTo>
                <a:close/>
              </a:path>
            </a:pathLst>
          </a:custGeom>
        </p:spPr>
      </p:pic>
      <p:sp>
        <p:nvSpPr>
          <p:cNvPr id="45" name="Shape193273528600"/>
          <p:cNvSpPr/>
          <p:nvPr/>
        </p:nvSpPr>
        <p:spPr>
          <a:xfrm>
            <a:off x="381000" y="457200"/>
            <a:ext cx="10801350" cy="535505"/>
          </a:xfrm>
          <a:custGeom>
            <a:avLst/>
            <a:gdLst/>
            <a:ahLst/>
            <a:cxnLst/>
            <a:rect l="l" t="t" r="r" b="b"/>
            <a:pathLst>
              <a:path w="10801350" h="535504">
                <a:moveTo>
                  <a:pt x="0" y="0"/>
                </a:moveTo>
                <a:lnTo>
                  <a:pt x="10801350" y="0"/>
                </a:lnTo>
                <a:lnTo>
                  <a:pt x="10801350" y="535504"/>
                </a:lnTo>
                <a:lnTo>
                  <a:pt x="0" y="53550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Tactic: </a:t>
            </a:r>
            <a:r>
              <a:rPr sz="4000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Omnichannel Engagement</a:t>
            </a:r>
          </a:p>
        </p:txBody>
      </p:sp>
      <p:pic>
        <p:nvPicPr>
          <p:cNvPr id="4" name="Picture 3" descr="A person running through a door&#10;&#10;AI-generated content may be incorrect.">
            <a:extLst>
              <a:ext uri="{FF2B5EF4-FFF2-40B4-BE49-F238E27FC236}">
                <a16:creationId xmlns:a16="http://schemas.microsoft.com/office/drawing/2014/main" id="{C6694137-8189-AEE3-BCD5-273D0CA5F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14600"/>
            <a:ext cx="5447160" cy="3067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9" grpId="0"/>
      <p:bldP spid="40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180388626715"/>
          <p:cNvSpPr/>
          <p:nvPr/>
        </p:nvSpPr>
        <p:spPr>
          <a:xfrm>
            <a:off x="4761098" y="1831911"/>
            <a:ext cx="7202302" cy="911289"/>
          </a:xfrm>
          <a:custGeom>
            <a:avLst/>
            <a:gdLst/>
            <a:ahLst/>
            <a:cxnLst/>
            <a:rect l="l" t="t" r="r" b="b"/>
            <a:pathLst>
              <a:path w="3430331" h="548639">
                <a:moveTo>
                  <a:pt x="0" y="0"/>
                </a:moveTo>
                <a:lnTo>
                  <a:pt x="3430331" y="0"/>
                </a:lnTo>
                <a:lnTo>
                  <a:pt x="3430331" y="548639"/>
                </a:lnTo>
                <a:lnTo>
                  <a:pt x="0" y="54863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Listen &amp; 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ct: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Regularly solicit feedback (surveys, social media, app reviews) and visibly act on it. Close the loop to show customers they are heard</a:t>
            </a:r>
          </a:p>
        </p:txBody>
      </p:sp>
      <p:sp>
        <p:nvSpPr>
          <p:cNvPr id="36" name="Shape154618822939"/>
          <p:cNvSpPr/>
          <p:nvPr/>
        </p:nvSpPr>
        <p:spPr>
          <a:xfrm>
            <a:off x="4753799" y="3240446"/>
            <a:ext cx="6935790" cy="930618"/>
          </a:xfrm>
          <a:custGeom>
            <a:avLst/>
            <a:gdLst/>
            <a:ahLst/>
            <a:cxnLst/>
            <a:rect l="l" t="t" r="r" b="b"/>
            <a:pathLst>
              <a:path w="3430331" h="731520">
                <a:moveTo>
                  <a:pt x="0" y="0"/>
                </a:moveTo>
                <a:lnTo>
                  <a:pt x="3430332" y="0"/>
                </a:lnTo>
                <a:lnTo>
                  <a:pt x="3430332" y="731520"/>
                </a:lnTo>
                <a:lnTo>
                  <a:pt x="0" y="73152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engagement</a:t>
            </a: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endParaRPr lang="en-US"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online forums or WhatsApp groups for top customers. Monitor complaints and praise on social media. Use data analytics to identify churn signals</a:t>
            </a:r>
          </a:p>
        </p:txBody>
      </p:sp>
      <p:sp>
        <p:nvSpPr>
          <p:cNvPr id="37" name="Shape158913790235"/>
          <p:cNvSpPr/>
          <p:nvPr/>
        </p:nvSpPr>
        <p:spPr>
          <a:xfrm>
            <a:off x="3973178" y="3265231"/>
            <a:ext cx="596286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Shape163208757531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0648" y="3376830"/>
            <a:ext cx="381347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28" name="Shape120259084571"/>
          <p:cNvSpPr/>
          <p:nvPr/>
        </p:nvSpPr>
        <p:spPr>
          <a:xfrm>
            <a:off x="381000" y="5619308"/>
            <a:ext cx="911289" cy="911289"/>
          </a:xfrm>
          <a:custGeom>
            <a:avLst/>
            <a:gdLst/>
            <a:ahLst/>
            <a:cxnLst/>
            <a:rect l="l" t="t" r="r" b="b"/>
            <a:pathLst>
              <a:path w="911288" h="911288">
                <a:moveTo>
                  <a:pt x="0" y="455644"/>
                </a:moveTo>
                <a:arcTo wR="455644" hR="455644" stAng="10800000" swAng="5400000"/>
                <a:arcTo wR="455644" hR="455644" stAng="16200000" swAng="5400000"/>
                <a:arcTo wR="455644" hR="455644" stAng="0" swAng="5400000"/>
                <a:arcTo wR="455644" hR="455644" stAng="5400000" swAng="5400000"/>
                <a:close/>
              </a:path>
            </a:pathLst>
          </a:custGeom>
          <a:solidFill>
            <a:srgbClr val="0000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Shape124554051867"/>
          <p:cNvSpPr/>
          <p:nvPr/>
        </p:nvSpPr>
        <p:spPr>
          <a:xfrm>
            <a:off x="7633380" y="6511252"/>
            <a:ext cx="693496" cy="693496"/>
          </a:xfrm>
          <a:custGeom>
            <a:avLst/>
            <a:gdLst/>
            <a:ahLst/>
            <a:cxnLst/>
            <a:rect l="l" t="t" r="r" b="b"/>
            <a:pathLst>
              <a:path w="693496" h="693496">
                <a:moveTo>
                  <a:pt x="0" y="346748"/>
                </a:moveTo>
                <a:arcTo wR="346748" hR="346748" stAng="10800000" swAng="5400000"/>
                <a:arcTo wR="346748" hR="346748" stAng="16200000" swAng="5400000"/>
                <a:arcTo wR="346748" hR="346748" stAng="0" swAng="5400000"/>
                <a:arcTo wR="346748" hR="346748" stAng="5400000" swAng="5400000"/>
                <a:close/>
              </a:path>
            </a:pathLst>
          </a:custGeom>
          <a:solidFill>
            <a:srgbClr val="000033">
              <a:alpha val="6588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Shape128849019163"/>
          <p:cNvSpPr/>
          <p:nvPr/>
        </p:nvSpPr>
        <p:spPr>
          <a:xfrm>
            <a:off x="9220200" y="-205441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8B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Shape146028888347"/>
          <p:cNvSpPr/>
          <p:nvPr/>
        </p:nvSpPr>
        <p:spPr>
          <a:xfrm>
            <a:off x="3595680" y="6707182"/>
            <a:ext cx="298815" cy="298815"/>
          </a:xfrm>
          <a:custGeom>
            <a:avLst/>
            <a:gdLst/>
            <a:ahLst/>
            <a:cxnLst/>
            <a:rect l="l" t="t" r="r" b="b"/>
            <a:pathLst>
              <a:path w="298815" h="298815">
                <a:moveTo>
                  <a:pt x="0" y="149407"/>
                </a:moveTo>
                <a:arcTo wR="149407" hR="149407" stAng="10800000" swAng="5400000"/>
                <a:arcTo wR="149407" hR="149407" stAng="16200000" swAng="5400000"/>
                <a:arcTo wR="149407" hR="149407" stAng="0" swAng="5400000"/>
                <a:arcTo wR="149407" hR="149407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Shape150323855643"/>
          <p:cNvSpPr/>
          <p:nvPr/>
        </p:nvSpPr>
        <p:spPr>
          <a:xfrm>
            <a:off x="11207811" y="2785972"/>
            <a:ext cx="390231" cy="390231"/>
          </a:xfrm>
          <a:custGeom>
            <a:avLst/>
            <a:gdLst/>
            <a:ahLst/>
            <a:cxnLst/>
            <a:rect l="l" t="t" r="r" b="b"/>
            <a:pathLst>
              <a:path w="390231" h="390231">
                <a:moveTo>
                  <a:pt x="0" y="195115"/>
                </a:moveTo>
                <a:arcTo wR="195115" hR="195115" stAng="10800000" swAng="5400000"/>
                <a:arcTo wR="195115" hR="195115" stAng="16200000" swAng="5400000"/>
                <a:arcTo wR="195115" hR="195115" stAng="0" swAng="5400000"/>
                <a:arcTo wR="195115" hR="195115" stAng="5400000" swAng="5400000"/>
                <a:close/>
              </a:path>
            </a:pathLst>
          </a:custGeom>
          <a:solidFill>
            <a:srgbClr val="000033">
              <a:alpha val="81176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>
                <a:latin typeface="+mn-lt"/>
              </a:defRPr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Shape167503724827"/>
          <p:cNvSpPr/>
          <p:nvPr/>
        </p:nvSpPr>
        <p:spPr>
          <a:xfrm>
            <a:off x="4753799" y="4888351"/>
            <a:ext cx="6935790" cy="1342177"/>
          </a:xfrm>
          <a:custGeom>
            <a:avLst/>
            <a:gdLst/>
            <a:ahLst/>
            <a:cxnLst/>
            <a:rect l="l" t="t" r="r" b="b"/>
            <a:pathLst>
              <a:path w="3430331" h="1097280">
                <a:moveTo>
                  <a:pt x="0" y="0"/>
                </a:moveTo>
                <a:lnTo>
                  <a:pt x="3430331" y="0"/>
                </a:lnTo>
                <a:lnTo>
                  <a:pt x="3430331" y="1097279"/>
                </a:lnTo>
                <a:lnTo>
                  <a:pt x="0" y="1097279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Excellence in service: 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 staff for empathy/ efficiency. </a:t>
            </a:r>
            <a:endParaRPr lang="en-US"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Kuda Bank, for example, uses proactive communication and empowers customers to self-serve simple issues. Surprise-and-delight tactics (unexpected perks for loyal users) also reinforce trust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Shape171798692123"/>
          <p:cNvSpPr/>
          <p:nvPr/>
        </p:nvSpPr>
        <p:spPr>
          <a:xfrm>
            <a:off x="3961722" y="5103806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" name="Shape176093659419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321" y="5223308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3" name="Shape184683594011"/>
          <p:cNvSpPr/>
          <p:nvPr/>
        </p:nvSpPr>
        <p:spPr>
          <a:xfrm>
            <a:off x="3961722" y="1873822"/>
            <a:ext cx="619199" cy="619199"/>
          </a:xfrm>
          <a:custGeom>
            <a:avLst/>
            <a:gdLst/>
            <a:ahLst/>
            <a:cxnLst/>
            <a:rect l="l" t="t" r="r" b="b"/>
            <a:pathLst>
              <a:path w="619199" h="619199">
                <a:moveTo>
                  <a:pt x="0" y="309599"/>
                </a:moveTo>
                <a:arcTo wR="309599" hR="309599" stAng="10800000" swAng="5400000"/>
                <a:arcTo wR="309599" hR="309599" stAng="16200000" swAng="5400000"/>
                <a:arcTo wR="309599" hR="309599" stAng="0" swAng="5400000"/>
                <a:arcTo wR="309599" hR="309599" stAng="5400000" swAng="5400000"/>
                <a:close/>
              </a:path>
            </a:pathLst>
          </a:custGeom>
          <a:solidFill>
            <a:srgbClr val="0000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endParaRPr sz="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Shape18897856130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3321" y="199332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96000" h="396000">
                <a:moveTo>
                  <a:pt x="0" y="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</p:spPr>
      </p:pic>
      <p:sp>
        <p:nvSpPr>
          <p:cNvPr id="45" name="Shape193273528603"/>
          <p:cNvSpPr/>
          <p:nvPr/>
        </p:nvSpPr>
        <p:spPr>
          <a:xfrm>
            <a:off x="190500" y="150818"/>
            <a:ext cx="11811000" cy="1053665"/>
          </a:xfrm>
          <a:custGeom>
            <a:avLst/>
            <a:gdLst/>
            <a:ahLst/>
            <a:cxnLst/>
            <a:rect l="l" t="t" r="r" b="b"/>
            <a:pathLst>
              <a:path w="10801350" h="1053664">
                <a:moveTo>
                  <a:pt x="0" y="0"/>
                </a:moveTo>
                <a:lnTo>
                  <a:pt x="10801350" y="0"/>
                </a:lnTo>
                <a:lnTo>
                  <a:pt x="10801350" y="1053664"/>
                </a:lnTo>
                <a:lnTo>
                  <a:pt x="0" y="1053664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pPr>
            <a:r>
              <a:rPr sz="4000" b="1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Tactic: </a:t>
            </a:r>
            <a:r>
              <a:rPr sz="4000" dirty="0">
                <a:solidFill>
                  <a:srgbClr val="0000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 Loops &amp; Service Quality</a:t>
            </a:r>
          </a:p>
        </p:txBody>
      </p:sp>
      <p:pic>
        <p:nvPicPr>
          <p:cNvPr id="3" name="Picture 2" descr="A group of people with their hands on their chin&#10;&#10;AI-generated content may be incorrect.">
            <a:extLst>
              <a:ext uri="{FF2B5EF4-FFF2-40B4-BE49-F238E27FC236}">
                <a16:creationId xmlns:a16="http://schemas.microsoft.com/office/drawing/2014/main" id="{5C7313D7-AE70-94A5-E5E7-C4BA8CC6A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45" y="1614077"/>
            <a:ext cx="4100923" cy="41009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6" grpId="0"/>
      <p:bldP spid="37" grpId="0" animBg="1"/>
      <p:bldP spid="39" grpId="0"/>
      <p:bldP spid="40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5.0.138"/>
  <p:tag name="AS_RELEASE_DATE" val="2022.12.31"/>
  <p:tag name="AS_TITLE" val="Aspose.Slides for Java"/>
  <p:tag name="AS_VERSION" val="22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8B"/>
      </a:accent1>
      <a:accent2>
        <a:srgbClr val="0000C9"/>
      </a:accent2>
      <a:accent3>
        <a:srgbClr val="0808FF"/>
      </a:accent3>
      <a:accent4>
        <a:srgbClr val="4646FF"/>
      </a:accent4>
      <a:accent5>
        <a:srgbClr val="8383FF"/>
      </a:accent5>
      <a:accent6>
        <a:srgbClr val="C1C1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1113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Tosin Oyedeji</cp:lastModifiedBy>
  <cp:revision>5</cp:revision>
  <cp:lastPrinted>2025-11-13T19:00:29Z</cp:lastPrinted>
  <dcterms:created xsi:type="dcterms:W3CDTF">2025-11-13T19:00:29Z</dcterms:created>
  <dcterms:modified xsi:type="dcterms:W3CDTF">2025-11-13T22:37:15Z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103079215366">
    <vt:lpwstr>{"color":"white","src":"icons/Business &amp; Finance/c37f7599-2b1a-4746-b954-551c0e5c6089.svg","media_type":"icon","theme_id":2,"source_type":"ASSET"}</vt:lpwstr>
  </property>
  <property fmtid="{D5CDD505-2E9C-101B-9397-08002B2CF9AE}" pid="3" name="103079215369">
    <vt:lpwstr>{"text_id":"","defined_color":""}</vt:lpwstr>
  </property>
  <property fmtid="{D5CDD505-2E9C-101B-9397-08002B2CF9AE}" pid="4" name="103079215381">
    <vt:lpwstr>{"color":"white","src":"icons/Commerce &amp; Shopping/06869f8e-9773-4eb2-94f3-2b80008240f2.svg","media_type":"icon","theme_id":2,"source_type":"ASSET"}</vt:lpwstr>
  </property>
  <property fmtid="{D5CDD505-2E9C-101B-9397-08002B2CF9AE}" pid="5" name="103079215393">
    <vt:lpwstr>{"color":"white","src":"icons/Business &amp; Finance/9ddd839b-e177-4286-8031-8578aad54219.svg","media_type":"icon","theme_id":2,"source_type":"ASSET"}</vt:lpwstr>
  </property>
  <property fmtid="{D5CDD505-2E9C-101B-9397-08002B2CF9AE}" pid="6" name="107374182665">
    <vt:lpwstr>{"text_id":"","defined_color":""}</vt:lpwstr>
  </property>
  <property fmtid="{D5CDD505-2E9C-101B-9397-08002B2CF9AE}" pid="7" name="107374182668">
    <vt:lpwstr>{"text_id":"","defined_color":""}</vt:lpwstr>
  </property>
  <property fmtid="{D5CDD505-2E9C-101B-9397-08002B2CF9AE}" pid="8" name="107374182671">
    <vt:lpwstr>{"text_id":"","defined_color":""}</vt:lpwstr>
  </property>
  <property fmtid="{D5CDD505-2E9C-101B-9397-08002B2CF9AE}" pid="9" name="107374182674">
    <vt:lpwstr>{"text_id":"","defined_color":""}</vt:lpwstr>
  </property>
  <property fmtid="{D5CDD505-2E9C-101B-9397-08002B2CF9AE}" pid="10" name="107374182677">
    <vt:lpwstr>{"text_id":"f841f100-ffbc-410d-a0b7-22f5d3571004","defined_color":""}</vt:lpwstr>
  </property>
  <property fmtid="{D5CDD505-2E9C-101B-9397-08002B2CF9AE}" pid="11" name="107374182680">
    <vt:lpwstr>{"text_id":"","defined_color":""}</vt:lpwstr>
  </property>
  <property fmtid="{D5CDD505-2E9C-101B-9397-08002B2CF9AE}" pid="12" name="107374182683">
    <vt:lpwstr>{"text_id":"","defined_color":""}</vt:lpwstr>
  </property>
  <property fmtid="{D5CDD505-2E9C-101B-9397-08002B2CF9AE}" pid="13" name="107374182686">
    <vt:lpwstr>{"text_id":"c8f2f2b6-3509-45f1-814c-18c8c0108aea","defined_color":""}</vt:lpwstr>
  </property>
  <property fmtid="{D5CDD505-2E9C-101B-9397-08002B2CF9AE}" pid="14" name="111669149958">
    <vt:lpwstr>{"text_id":"14fda826-79ab-485d-9b09-d9eac2cd73ae","defined_color":""}</vt:lpwstr>
  </property>
  <property fmtid="{D5CDD505-2E9C-101B-9397-08002B2CF9AE}" pid="15" name="111669149961">
    <vt:lpwstr>{"color":"white","src":"icons/health/7e4f7290-3528-40f7-97f4-874b14283865.svg","media_type":"icon","theme_id":2,"source_type":"ASSET"}</vt:lpwstr>
  </property>
  <property fmtid="{D5CDD505-2E9C-101B-9397-08002B2CF9AE}" pid="16" name="111669149964">
    <vt:lpwstr>{"color":"white","src":"icons/Business &amp; Finance/b64f16f8-1a86-474d-a436-f1c8bdd71d07.svg","media_type":"icon","theme_id":2,"source_type":"ASSET"}</vt:lpwstr>
  </property>
  <property fmtid="{D5CDD505-2E9C-101B-9397-08002B2CF9AE}" pid="17" name="111669149967">
    <vt:lpwstr>{"color":"white","src":"icons/Marketing &amp; SEO/2a8f9999-3faf-46d9-9f85-aa06ea36de92.svg","media_type":"icon","theme_id":2,"source_type":"ASSET"}</vt:lpwstr>
  </property>
  <property fmtid="{D5CDD505-2E9C-101B-9397-08002B2CF9AE}" pid="18" name="111669149970">
    <vt:lpwstr>{"color":"white","src":"icons/Marketing &amp; SEO/52d8230e-5af3-4512-a5b4-b0499d173092.svg","media_type":"icon","theme_id":2,"source_type":"ASSET"}</vt:lpwstr>
  </property>
  <property fmtid="{D5CDD505-2E9C-101B-9397-08002B2CF9AE}" pid="19" name="111669149976">
    <vt:lpwstr>{"color":"white","src":"icons/Big Data/07dfdbf8-b247-416f-9ffd-6b29a9960e79.svg","media_type":"icon","theme_id":2,"source_type":"ASSET"}</vt:lpwstr>
  </property>
  <property fmtid="{D5CDD505-2E9C-101B-9397-08002B2CF9AE}" pid="20" name="111669149979">
    <vt:lpwstr>{"color":"white","src":"icons/Business &amp; Finance/a84b72e8-6361-4f5e-b911-0398ad02add5.svg","media_type":"icon","theme_id":2,"source_type":"ASSET"}</vt:lpwstr>
  </property>
  <property fmtid="{D5CDD505-2E9C-101B-9397-08002B2CF9AE}" pid="21" name="111669149985">
    <vt:lpwstr>{"text_id":"52fd4519-f2ff-4390-9026-a8dd38cc9607","defined_color":""}</vt:lpwstr>
  </property>
  <property fmtid="{D5CDD505-2E9C-101B-9397-08002B2CF9AE}" pid="22" name="115964117257">
    <vt:lpwstr>{"text_id":"04334dcd-f09e-49b1-b98f-bda317890f34","defined_color":""}</vt:lpwstr>
  </property>
  <property fmtid="{D5CDD505-2E9C-101B-9397-08002B2CF9AE}" pid="23" name="115964117260">
    <vt:lpwstr>{"text_id":"1d979555-1a23-4242-b312-c5e0c297bc98","defined_color":""}</vt:lpwstr>
  </property>
  <property fmtid="{D5CDD505-2E9C-101B-9397-08002B2CF9AE}" pid="24" name="115964117266">
    <vt:lpwstr>{"text_id":"85c0f0e5-7e92-4e59-994c-8220f715a6bd","defined_color":""}</vt:lpwstr>
  </property>
  <property fmtid="{D5CDD505-2E9C-101B-9397-08002B2CF9AE}" pid="25" name="115964117272">
    <vt:lpwstr>{"text_id":"592aa4a1-0da0-410a-a8c1-98cb8ddd60c6","defined_color":""}</vt:lpwstr>
  </property>
  <property fmtid="{D5CDD505-2E9C-101B-9397-08002B2CF9AE}" pid="26" name="115964117275">
    <vt:lpwstr>{"text_id":"1355ee6b-b19d-48df-905b-0085828830e8","defined_color":""}</vt:lpwstr>
  </property>
  <property fmtid="{D5CDD505-2E9C-101B-9397-08002B2CF9AE}" pid="27" name="120259084550">
    <vt:lpwstr>{"text_id":"","defined_color":""}</vt:lpwstr>
  </property>
  <property fmtid="{D5CDD505-2E9C-101B-9397-08002B2CF9AE}" pid="28" name="120259084559">
    <vt:lpwstr>{"text_id":"54b7b908-9d2e-4147-ba14-5fc0ba869a99","defined_color":""}</vt:lpwstr>
  </property>
  <property fmtid="{D5CDD505-2E9C-101B-9397-08002B2CF9AE}" pid="29" name="120259084574">
    <vt:lpwstr>{"text_id":"","defined_color":""}</vt:lpwstr>
  </property>
  <property fmtid="{D5CDD505-2E9C-101B-9397-08002B2CF9AE}" pid="30" name="120259084577">
    <vt:lpwstr>{"text_id":"","defined_color":""}</vt:lpwstr>
  </property>
  <property fmtid="{D5CDD505-2E9C-101B-9397-08002B2CF9AE}" pid="31" name="124554051846">
    <vt:lpwstr>{"color":"white","src":"icons/Technology/e7efcfd9-51fc-4b6e-b468-504dc9a7b057.svg","media_type":"icon","theme_id":2,"source_type":"ASSET"}</vt:lpwstr>
  </property>
  <property fmtid="{D5CDD505-2E9C-101B-9397-08002B2CF9AE}" pid="32" name="124554051849">
    <vt:lpwstr>{"text_id":"9c151093-193e-4fc3-a1e6-e84cea425ba3","defined_color":""}</vt:lpwstr>
  </property>
  <property fmtid="{D5CDD505-2E9C-101B-9397-08002B2CF9AE}" pid="33" name="124554051870">
    <vt:lpwstr>{"text_id":"","defined_color":""}</vt:lpwstr>
  </property>
  <property fmtid="{D5CDD505-2E9C-101B-9397-08002B2CF9AE}" pid="34" name="124554051873">
    <vt:lpwstr>{"color":"white","src":"icons/Marketing &amp; SEO/8ca2d5bb-b70d-496e-9dc9-21502e7f04e0.svg","media_type":"icon","theme_id":2,"source_type":"ASSET"}</vt:lpwstr>
  </property>
  <property fmtid="{D5CDD505-2E9C-101B-9397-08002B2CF9AE}" pid="35" name="128849019145">
    <vt:lpwstr>{"text_id":"db88f90e-3f65-4ced-a248-d86eb42e4dc0","defined_color":""}</vt:lpwstr>
  </property>
  <property fmtid="{D5CDD505-2E9C-101B-9397-08002B2CF9AE}" pid="36" name="128849019151">
    <vt:lpwstr>{"text_id":"","defined_color":""}</vt:lpwstr>
  </property>
  <property fmtid="{D5CDD505-2E9C-101B-9397-08002B2CF9AE}" pid="37" name="128849019166">
    <vt:lpwstr>{"color":"white","src":"icons/technology/e2db0958-460c-4d7a-a5d0-10abad570c6c.svg","media_type":"icon","theme_id":2,"source_type":"ASSET"}</vt:lpwstr>
  </property>
  <property fmtid="{D5CDD505-2E9C-101B-9397-08002B2CF9AE}" pid="38" name="12884902147">
    <vt:lpwstr>{"text_id":"","defined_color":""}</vt:lpwstr>
  </property>
  <property fmtid="{D5CDD505-2E9C-101B-9397-08002B2CF9AE}" pid="39" name="12884902150">
    <vt:lpwstr>{"text_id":"","defined_color":""}</vt:lpwstr>
  </property>
  <property fmtid="{D5CDD505-2E9C-101B-9397-08002B2CF9AE}" pid="40" name="12884902153">
    <vt:lpwstr>{"src":"photos/realistic_2/c943697f-bac3-48a4-9ad2-616e0eaa3614.png","media_type":"photo","theme_id":2,"source_type":"ASSET"}</vt:lpwstr>
  </property>
  <property fmtid="{D5CDD505-2E9C-101B-9397-08002B2CF9AE}" pid="41" name="12884902156">
    <vt:lpwstr>{"text_id":"","defined_color":""}</vt:lpwstr>
  </property>
  <property fmtid="{D5CDD505-2E9C-101B-9397-08002B2CF9AE}" pid="42" name="12884902159">
    <vt:lpwstr>{"text_id":"","defined_color":""}</vt:lpwstr>
  </property>
  <property fmtid="{D5CDD505-2E9C-101B-9397-08002B2CF9AE}" pid="43" name="12884902162">
    <vt:lpwstr>{"text_id":"","defined_color":""}</vt:lpwstr>
  </property>
  <property fmtid="{D5CDD505-2E9C-101B-9397-08002B2CF9AE}" pid="44" name="12884902165">
    <vt:lpwstr>{"text_id":"","defined_color":""}</vt:lpwstr>
  </property>
  <property fmtid="{D5CDD505-2E9C-101B-9397-08002B2CF9AE}" pid="45" name="12884902168">
    <vt:lpwstr>{"text_id":"","defined_color":""}</vt:lpwstr>
  </property>
  <property fmtid="{D5CDD505-2E9C-101B-9397-08002B2CF9AE}" pid="46" name="12884902171">
    <vt:lpwstr>{"text_id":"","defined_color":""}</vt:lpwstr>
  </property>
  <property fmtid="{D5CDD505-2E9C-101B-9397-08002B2CF9AE}" pid="47" name="12884902174">
    <vt:lpwstr>{"text_id":"","defined_color":""}</vt:lpwstr>
  </property>
  <property fmtid="{D5CDD505-2E9C-101B-9397-08002B2CF9AE}" pid="48" name="12884902177">
    <vt:lpwstr>{"text_id":"","defined_color":""}</vt:lpwstr>
  </property>
  <property fmtid="{D5CDD505-2E9C-101B-9397-08002B2CF9AE}" pid="49" name="12884902180">
    <vt:lpwstr>{"src":"photos/realistic_6/4d8fd82d-ac4e-4082-9cd6-a2f58e5a6630.png","media_type":"photo","theme_id":2,"source_type":"ASSET"}</vt:lpwstr>
  </property>
  <property fmtid="{D5CDD505-2E9C-101B-9397-08002B2CF9AE}" pid="50" name="133143986438">
    <vt:lpwstr>{"text_id":"66ac52dd-f234-4b6f-8b23-0f6b4e0e809b","defined_color":""}</vt:lpwstr>
  </property>
  <property fmtid="{D5CDD505-2E9C-101B-9397-08002B2CF9AE}" pid="51" name="133143986447">
    <vt:lpwstr>{"color":"white","src":"icons/Business &amp; Finance/3144916e-4306-4244-90f2-f521b279daa4.svg","media_type":"icon","theme_id":2,"source_type":"ASSET"}</vt:lpwstr>
  </property>
  <property fmtid="{D5CDD505-2E9C-101B-9397-08002B2CF9AE}" pid="52" name="133143986462">
    <vt:lpwstr>{"text_id":"a82d8e46-dae7-4b7f-84d6-e334545fab8e","defined_color":""}</vt:lpwstr>
  </property>
  <property fmtid="{D5CDD505-2E9C-101B-9397-08002B2CF9AE}" pid="53" name="133143986465">
    <vt:lpwstr>{"text_id":"4c6cee69-7b55-406c-beaa-910042431d9e","defined_color":""}</vt:lpwstr>
  </property>
  <property fmtid="{D5CDD505-2E9C-101B-9397-08002B2CF9AE}" pid="54" name="137438953743">
    <vt:lpwstr>{"text_id":"dbdb6d67-71af-4f02-abea-fb6b4a742544","defined_color":""}</vt:lpwstr>
  </property>
  <property fmtid="{D5CDD505-2E9C-101B-9397-08002B2CF9AE}" pid="55" name="141733921030">
    <vt:lpwstr>{"text_id":"","defined_color":""}</vt:lpwstr>
  </property>
  <property fmtid="{D5CDD505-2E9C-101B-9397-08002B2CF9AE}" pid="56" name="141733921054">
    <vt:lpwstr>{"text_id":"d36bce42-8a9c-4043-bb26-d912f7c83ccf","defined_color":""}</vt:lpwstr>
  </property>
  <property fmtid="{D5CDD505-2E9C-101B-9397-08002B2CF9AE}" pid="57" name="141733921057">
    <vt:lpwstr>{"text_id":"","defined_color":""}</vt:lpwstr>
  </property>
  <property fmtid="{D5CDD505-2E9C-101B-9397-08002B2CF9AE}" pid="58" name="146028888326">
    <vt:lpwstr>{"color":"white","src":"icons/Business &amp; Finance/63909e99-bae8-4b43-a1f5-d337de7fcb87.svg","media_type":"icon","theme_id":2,"source_type":"ASSET"}</vt:lpwstr>
  </property>
  <property fmtid="{D5CDD505-2E9C-101B-9397-08002B2CF9AE}" pid="59" name="146028888350">
    <vt:lpwstr>{"text_id":"59a054bc-6528-4dd2-891c-007abcefa499","defined_color":""}</vt:lpwstr>
  </property>
  <property fmtid="{D5CDD505-2E9C-101B-9397-08002B2CF9AE}" pid="60" name="146028888353">
    <vt:lpwstr>{"color":"white","src":"icons/Marketing &amp; SEO/306692b1-3937-4721-a184-d94617d322f0.svg","media_type":"icon","theme_id":2,"source_type":"ASSET"}</vt:lpwstr>
  </property>
  <property fmtid="{D5CDD505-2E9C-101B-9397-08002B2CF9AE}" pid="61" name="154618822918">
    <vt:lpwstr>{"text_id":"248968c2-fadc-458d-8255-28858dfaa1b3","defined_color":""}</vt:lpwstr>
  </property>
  <property fmtid="{D5CDD505-2E9C-101B-9397-08002B2CF9AE}" pid="62" name="154618822945">
    <vt:lpwstr>{"text_id":"f7aee228-4372-4c8e-8d5c-c0d70230511f","defined_color":""}</vt:lpwstr>
  </property>
  <property fmtid="{D5CDD505-2E9C-101B-9397-08002B2CF9AE}" pid="63" name="163208757510">
    <vt:lpwstr>{"text_id":"","defined_color":""}</vt:lpwstr>
  </property>
  <property fmtid="{D5CDD505-2E9C-101B-9397-08002B2CF9AE}" pid="64" name="163208757537">
    <vt:lpwstr>{"text_id":"","defined_color":""}</vt:lpwstr>
  </property>
  <property fmtid="{D5CDD505-2E9C-101B-9397-08002B2CF9AE}" pid="65" name="167503724806">
    <vt:lpwstr>{"color":"white","src":"icons/Business &amp; Finance/4a484bf1-de19-4124-937a-db857c8a87f9.svg","media_type":"icon","theme_id":2,"source_type":"ASSET"}</vt:lpwstr>
  </property>
  <property fmtid="{D5CDD505-2E9C-101B-9397-08002B2CF9AE}" pid="66" name="167503724833">
    <vt:lpwstr>{"color":"white","src":"icons/Marketing &amp; SEO/3bcfffb8-5bd5-41f3-96f3-f64080f18b3f.svg","media_type":"icon","theme_id":2,"source_type":"ASSET"}</vt:lpwstr>
  </property>
  <property fmtid="{D5CDD505-2E9C-101B-9397-08002B2CF9AE}" pid="67" name="171798692102">
    <vt:lpwstr>{"text_id":"4a721f47-3b31-474f-9b7d-d697b306e4e1","defined_color":""}</vt:lpwstr>
  </property>
  <property fmtid="{D5CDD505-2E9C-101B-9397-08002B2CF9AE}" pid="68" name="171798692129">
    <vt:lpwstr>{"text_id":"dd61a58a-70c9-40ba-8d24-6f6b8ae183e3","defined_color":""}</vt:lpwstr>
  </property>
  <property fmtid="{D5CDD505-2E9C-101B-9397-08002B2CF9AE}" pid="69" name="17179869443">
    <vt:lpwstr>{"text_id":"","defined_color":""}</vt:lpwstr>
  </property>
  <property fmtid="{D5CDD505-2E9C-101B-9397-08002B2CF9AE}" pid="70" name="17179869446">
    <vt:lpwstr>{"text_id":"","defined_color":""}</vt:lpwstr>
  </property>
  <property fmtid="{D5CDD505-2E9C-101B-9397-08002B2CF9AE}" pid="71" name="17179869449">
    <vt:lpwstr>{"text_id":"","defined_color":""}</vt:lpwstr>
  </property>
  <property fmtid="{D5CDD505-2E9C-101B-9397-08002B2CF9AE}" pid="72" name="17179869452">
    <vt:lpwstr>{"text_id":"","defined_color":""}</vt:lpwstr>
  </property>
  <property fmtid="{D5CDD505-2E9C-101B-9397-08002B2CF9AE}" pid="73" name="17179869455">
    <vt:lpwstr>{"text_id":"","defined_color":""}</vt:lpwstr>
  </property>
  <property fmtid="{D5CDD505-2E9C-101B-9397-08002B2CF9AE}" pid="74" name="17179869458">
    <vt:lpwstr>{"text_id":"","defined_color":""}</vt:lpwstr>
  </property>
  <property fmtid="{D5CDD505-2E9C-101B-9397-08002B2CF9AE}" pid="75" name="17179869461">
    <vt:lpwstr>{"text_id":"","defined_color":""}</vt:lpwstr>
  </property>
  <property fmtid="{D5CDD505-2E9C-101B-9397-08002B2CF9AE}" pid="76" name="17179869464">
    <vt:lpwstr>{"text_id":"","defined_color":""}</vt:lpwstr>
  </property>
  <property fmtid="{D5CDD505-2E9C-101B-9397-08002B2CF9AE}" pid="77" name="17179869467">
    <vt:lpwstr>{"text_id":"","defined_color":""}</vt:lpwstr>
  </property>
  <property fmtid="{D5CDD505-2E9C-101B-9397-08002B2CF9AE}" pid="78" name="17179869470">
    <vt:lpwstr>{"text_id":"","defined_color":""}</vt:lpwstr>
  </property>
  <property fmtid="{D5CDD505-2E9C-101B-9397-08002B2CF9AE}" pid="79" name="17179869473">
    <vt:lpwstr>{"text_id":"","defined_color":""}</vt:lpwstr>
  </property>
  <property fmtid="{D5CDD505-2E9C-101B-9397-08002B2CF9AE}" pid="80" name="17179869476">
    <vt:lpwstr>{"src":"photos/realistic_6/40580d8d-1d71-4986-974b-d3c193941059.png","media_type":"photo","theme_id":2,"source_type":"ASSET"}</vt:lpwstr>
  </property>
  <property fmtid="{D5CDD505-2E9C-101B-9397-08002B2CF9AE}" pid="81" name="21474836742">
    <vt:lpwstr>{"src":"photos/realistic_1/5e90c459-b834-4bc3-9376-1d417f3f0965.png","media_type":"photo","theme_id":2,"source_type":"ASSET"}</vt:lpwstr>
  </property>
  <property fmtid="{D5CDD505-2E9C-101B-9397-08002B2CF9AE}" pid="82" name="21474836748">
    <vt:lpwstr>{"text_id":"","defined_color":""}</vt:lpwstr>
  </property>
  <property fmtid="{D5CDD505-2E9C-101B-9397-08002B2CF9AE}" pid="83" name="21474836751">
    <vt:lpwstr>{"src":"photos/realistic_3/b214a715-63ea-4e5f-a0af-c3b1ec81fc2c.png","media_type":"photo","theme_id":2,"source_type":"ASSET"}</vt:lpwstr>
  </property>
  <property fmtid="{D5CDD505-2E9C-101B-9397-08002B2CF9AE}" pid="84" name="21474836754">
    <vt:lpwstr>{"text_id":"","defined_color":""}</vt:lpwstr>
  </property>
  <property fmtid="{D5CDD505-2E9C-101B-9397-08002B2CF9AE}" pid="85" name="21474836757">
    <vt:lpwstr>{"text_id":"","defined_color":""}</vt:lpwstr>
  </property>
  <property fmtid="{D5CDD505-2E9C-101B-9397-08002B2CF9AE}" pid="86" name="21474836760">
    <vt:lpwstr>{"text_id":"","defined_color":""}</vt:lpwstr>
  </property>
  <property fmtid="{D5CDD505-2E9C-101B-9397-08002B2CF9AE}" pid="87" name="21474836763">
    <vt:lpwstr>{"text_id":"","defined_color":""}</vt:lpwstr>
  </property>
  <property fmtid="{D5CDD505-2E9C-101B-9397-08002B2CF9AE}" pid="88" name="21474836766">
    <vt:lpwstr>{"src":"photos/realistic_1/e52c921b-0d51-44ca-881f-07f92dc74c21.png","media_type":"photo","theme_id":2,"source_type":"ASSET"}</vt:lpwstr>
  </property>
  <property fmtid="{D5CDD505-2E9C-101B-9397-08002B2CF9AE}" pid="89" name="21474836769">
    <vt:lpwstr>{"src":"photos/realistic_4/9ded6c2c-eedf-4862-a027-89230daa5c5c.png","media_type":"photo","theme_id":2,"source_type":"ASSET"}</vt:lpwstr>
  </property>
  <property fmtid="{D5CDD505-2E9C-101B-9397-08002B2CF9AE}" pid="90" name="21474836772">
    <vt:lpwstr>{"text_id":"","defined_color":""}</vt:lpwstr>
  </property>
  <property fmtid="{D5CDD505-2E9C-101B-9397-08002B2CF9AE}" pid="91" name="25769804035">
    <vt:lpwstr>{"text_id":"c2c9add4-6be8-444a-864c-07accc9c0714","defined_color":""}</vt:lpwstr>
  </property>
  <property fmtid="{D5CDD505-2E9C-101B-9397-08002B2CF9AE}" pid="92" name="25769804038">
    <vt:lpwstr>{"src":"photos/synthetic_exteriors_focused/143ebb86-a313-4110-b175-2f5817aa50a7.jpg","media_type":"photo","theme_id":2,"source_type":"ASSET"}</vt:lpwstr>
  </property>
  <property fmtid="{D5CDD505-2E9C-101B-9397-08002B2CF9AE}" pid="93" name="25769804044">
    <vt:lpwstr>{"src":"photos/realistic_3/b4ed6ba8-5aba-45d2-8410-d609ac2ae5b6.png","media_type":"photo","theme_id":2,"source_type":"ASSET"}</vt:lpwstr>
  </property>
  <property fmtid="{D5CDD505-2E9C-101B-9397-08002B2CF9AE}" pid="94" name="25769804047">
    <vt:lpwstr>{"src":"photos/realistic_4/e8bcad46-3d1e-4f78-be7c-bd34d699d8ec.png","media_type":"photo","theme_id":2,"source_type":"ASSET"}</vt:lpwstr>
  </property>
  <property fmtid="{D5CDD505-2E9C-101B-9397-08002B2CF9AE}" pid="95" name="25769804050">
    <vt:lpwstr>{"src":"photos/selected_2_compressed/a97bdf81-3a95-496b-a057-2096a5f3cb7b.png","media_type":"photo","theme_id":2,"source_type":"ASSET"}</vt:lpwstr>
  </property>
  <property fmtid="{D5CDD505-2E9C-101B-9397-08002B2CF9AE}" pid="96" name="25769804053">
    <vt:lpwstr>{"src":"photos/realistic_1/cf118a11-a098-47c4-8ce8-577b0f85a048.png","media_type":"photo","theme_id":2,"source_type":"ASSET"}</vt:lpwstr>
  </property>
  <property fmtid="{D5CDD505-2E9C-101B-9397-08002B2CF9AE}" pid="97" name="25769804056">
    <vt:lpwstr>{"src":"photos/realistic_6/dfebd529-f7a0-43ca-9a77-c1e5fce66e4c.png","media_type":"photo","theme_id":2,"source_type":"ASSET"}</vt:lpwstr>
  </property>
  <property fmtid="{D5CDD505-2E9C-101B-9397-08002B2CF9AE}" pid="98" name="25769804059">
    <vt:lpwstr>{"src":"photos/realistic_1/df728e03-ade2-4a87-9a3b-d4412f83ff62.png","media_type":"photo","theme_id":2,"source_type":"ASSET"}</vt:lpwstr>
  </property>
  <property fmtid="{D5CDD505-2E9C-101B-9397-08002B2CF9AE}" pid="99" name="25769804062">
    <vt:lpwstr>{"src":"photos/realistic_4/05c2fe46-6615-4e74-89d1-74bb2cf19ae4.png","media_type":"photo","theme_id":2,"source_type":"ASSET"}</vt:lpwstr>
  </property>
  <property fmtid="{D5CDD505-2E9C-101B-9397-08002B2CF9AE}" pid="100" name="25769804065">
    <vt:lpwstr>{"src":"photos/realistic_4/2d238854-2331-4963-9079-324b945fca93.png","media_type":"photo","theme_id":2,"source_type":"ASSET"}</vt:lpwstr>
  </property>
  <property fmtid="{D5CDD505-2E9C-101B-9397-08002B2CF9AE}" pid="101" name="25769804068">
    <vt:lpwstr>{"text_id":"","defined_color":""}</vt:lpwstr>
  </property>
  <property fmtid="{D5CDD505-2E9C-101B-9397-08002B2CF9AE}" pid="102" name="30064771331">
    <vt:lpwstr>{"text_id":"15284838-4585-4eee-b44d-aeb210fe1ad4","defined_color":""}</vt:lpwstr>
  </property>
  <property fmtid="{D5CDD505-2E9C-101B-9397-08002B2CF9AE}" pid="103" name="30064771334">
    <vt:lpwstr>{"text_id":"","defined_color":""}</vt:lpwstr>
  </property>
  <property fmtid="{D5CDD505-2E9C-101B-9397-08002B2CF9AE}" pid="104" name="30064771340">
    <vt:lpwstr>{"src":"photos/realistic_3/cb309772-bfce-4a6a-9ea0-479da45e0b49.png","media_type":"photo","theme_id":2,"source_type":"ASSET"}</vt:lpwstr>
  </property>
  <property fmtid="{D5CDD505-2E9C-101B-9397-08002B2CF9AE}" pid="105" name="30064771343">
    <vt:lpwstr>{"src":"photos/realistic_3/b4ed6ba8-5aba-45d2-8410-d609ac2ae5b6.png","media_type":"photo","theme_id":2,"source_type":"ASSET"}</vt:lpwstr>
  </property>
  <property fmtid="{D5CDD505-2E9C-101B-9397-08002B2CF9AE}" pid="106" name="30064771346">
    <vt:lpwstr>{"src":"photos/realistic_5/82a8d6a9-d6c3-462c-841b-a15c3be4463f.png","media_type":"photo","theme_id":2,"source_type":"ASSET"}</vt:lpwstr>
  </property>
  <property fmtid="{D5CDD505-2E9C-101B-9397-08002B2CF9AE}" pid="107" name="30064771349">
    <vt:lpwstr>{"src":"photos/realistic_1/639ea88e-e15d-483a-8173-d40439080a19.png","media_type":"photo","theme_id":2,"source_type":"ASSET"}</vt:lpwstr>
  </property>
  <property fmtid="{D5CDD505-2E9C-101B-9397-08002B2CF9AE}" pid="108" name="30064771352">
    <vt:lpwstr>{"src":"photos/realistic_4/2cfbb7a6-394d-48b2-b8eb-cdd92043f8c7.png","media_type":"photo","theme_id":2,"source_type":"ASSET"}</vt:lpwstr>
  </property>
  <property fmtid="{D5CDD505-2E9C-101B-9397-08002B2CF9AE}" pid="109" name="30064771355">
    <vt:lpwstr>{"src":"photos/realistic_5/c894b560-12c4-494f-ab44-b2786cb5f439.png","media_type":"photo","theme_id":2,"source_type":"ASSET"}</vt:lpwstr>
  </property>
  <property fmtid="{D5CDD505-2E9C-101B-9397-08002B2CF9AE}" pid="110" name="30064771358">
    <vt:lpwstr>{"text_id":"","defined_color":""}</vt:lpwstr>
  </property>
  <property fmtid="{D5CDD505-2E9C-101B-9397-08002B2CF9AE}" pid="111" name="30064771361">
    <vt:lpwstr>{"text_id":"","defined_color":""}</vt:lpwstr>
  </property>
  <property fmtid="{D5CDD505-2E9C-101B-9397-08002B2CF9AE}" pid="112" name="34359738630">
    <vt:lpwstr>{"text_id":"","defined_color":""}</vt:lpwstr>
  </property>
  <property fmtid="{D5CDD505-2E9C-101B-9397-08002B2CF9AE}" pid="113" name="34359738633">
    <vt:lpwstr>{"text_id":"","defined_color":""}</vt:lpwstr>
  </property>
  <property fmtid="{D5CDD505-2E9C-101B-9397-08002B2CF9AE}" pid="114" name="34359738636">
    <vt:lpwstr>{"src":"photos/selected_3_compressed/cdd261f7-0eb8-4a26-8a47-274632506b0d.png","media_type":"photo","theme_id":2,"source_type":"ASSET"}</vt:lpwstr>
  </property>
  <property fmtid="{D5CDD505-2E9C-101B-9397-08002B2CF9AE}" pid="115" name="34359738639">
    <vt:lpwstr>{"src":"photos/realistic_4/8ef3cfb5-73c6-4a50-9143-d403e3a84def.png","media_type":"photo","theme_id":2,"source_type":"ASSET"}</vt:lpwstr>
  </property>
  <property fmtid="{D5CDD505-2E9C-101B-9397-08002B2CF9AE}" pid="116" name="34359738642">
    <vt:lpwstr>{"src":"photos/selected_2_compressed/91b80d3e-71ce-4910-99dc-6017f9fd99d7.png","media_type":"photo","theme_id":2,"source_type":"ASSET"}</vt:lpwstr>
  </property>
  <property fmtid="{D5CDD505-2E9C-101B-9397-08002B2CF9AE}" pid="117" name="34359738645">
    <vt:lpwstr>{"src":"photos/selected_3_compressed/d0442513-3785-489f-b92f-80211b7992b6.png","media_type":"photo","theme_id":2,"source_type":"ASSET"}</vt:lpwstr>
  </property>
  <property fmtid="{D5CDD505-2E9C-101B-9397-08002B2CF9AE}" pid="118" name="34359738648">
    <vt:lpwstr>{"src":"photos/realistic_4/ebee76ee-cc29-456b-ad30-681b45eed283.png","media_type":"photo","theme_id":2,"source_type":"ASSET"}</vt:lpwstr>
  </property>
  <property fmtid="{D5CDD505-2E9C-101B-9397-08002B2CF9AE}" pid="119" name="34359738651">
    <vt:lpwstr>{"src":"photos/realistic_1/f1a7b045-b883-4fe4-9458-540190d19a5a.png","media_type":"photo","theme_id":2,"source_type":"ASSET"}</vt:lpwstr>
  </property>
  <property fmtid="{D5CDD505-2E9C-101B-9397-08002B2CF9AE}" pid="120" name="34359738654">
    <vt:lpwstr>{"text_id":"","defined_color":""}</vt:lpwstr>
  </property>
  <property fmtid="{D5CDD505-2E9C-101B-9397-08002B2CF9AE}" pid="121" name="34359738657">
    <vt:lpwstr>{"text_id":"","defined_color":""}</vt:lpwstr>
  </property>
  <property fmtid="{D5CDD505-2E9C-101B-9397-08002B2CF9AE}" pid="122" name="34359738660">
    <vt:lpwstr>{"text_id":"b42373b7-114e-47cd-828c-3923a3780db9","defined_color":""}</vt:lpwstr>
  </property>
  <property fmtid="{D5CDD505-2E9C-101B-9397-08002B2CF9AE}" pid="123" name="38654705929">
    <vt:lpwstr>{"text_id":"","defined_color":""}</vt:lpwstr>
  </property>
  <property fmtid="{D5CDD505-2E9C-101B-9397-08002B2CF9AE}" pid="124" name="38654705932">
    <vt:lpwstr>{"text_id":"","defined_color":""}</vt:lpwstr>
  </property>
  <property fmtid="{D5CDD505-2E9C-101B-9397-08002B2CF9AE}" pid="125" name="38654705935">
    <vt:lpwstr>{"text_id":"","defined_color":""}</vt:lpwstr>
  </property>
  <property fmtid="{D5CDD505-2E9C-101B-9397-08002B2CF9AE}" pid="126" name="38654705938">
    <vt:lpwstr>{"text_id":"","defined_color":""}</vt:lpwstr>
  </property>
  <property fmtid="{D5CDD505-2E9C-101B-9397-08002B2CF9AE}" pid="127" name="38654705941">
    <vt:lpwstr>{"text_id":"","defined_color":""}</vt:lpwstr>
  </property>
  <property fmtid="{D5CDD505-2E9C-101B-9397-08002B2CF9AE}" pid="128" name="38654705944">
    <vt:lpwstr>{"text_id":"","defined_color":""}</vt:lpwstr>
  </property>
  <property fmtid="{D5CDD505-2E9C-101B-9397-08002B2CF9AE}" pid="129" name="38654705947">
    <vt:lpwstr>{"text_id":"","defined_color":""}</vt:lpwstr>
  </property>
  <property fmtid="{D5CDD505-2E9C-101B-9397-08002B2CF9AE}" pid="130" name="42949673225">
    <vt:lpwstr>{"color":"white","src":"icons/Business &amp; Finance/aa4d6b54-01db-4600-9bf5-511914a4d3d4.svg","media_type":"icon","theme_id":2,"source_type":"ASSET"}</vt:lpwstr>
  </property>
  <property fmtid="{D5CDD505-2E9C-101B-9397-08002B2CF9AE}" pid="131" name="42949673228">
    <vt:lpwstr>{"text_id":"","defined_color":""}</vt:lpwstr>
  </property>
  <property fmtid="{D5CDD505-2E9C-101B-9397-08002B2CF9AE}" pid="132" name="42949673231">
    <vt:lpwstr>{"text_id":"","defined_color":""}</vt:lpwstr>
  </property>
  <property fmtid="{D5CDD505-2E9C-101B-9397-08002B2CF9AE}" pid="133" name="42949673234">
    <vt:lpwstr>{"text_id":"","defined_color":""}</vt:lpwstr>
  </property>
  <property fmtid="{D5CDD505-2E9C-101B-9397-08002B2CF9AE}" pid="134" name="42949673237">
    <vt:lpwstr>{"text_id":"","defined_color":""}</vt:lpwstr>
  </property>
  <property fmtid="{D5CDD505-2E9C-101B-9397-08002B2CF9AE}" pid="135" name="42949673240">
    <vt:lpwstr>{"text_id":"","defined_color":""}</vt:lpwstr>
  </property>
  <property fmtid="{D5CDD505-2E9C-101B-9397-08002B2CF9AE}" pid="136" name="42949673243">
    <vt:lpwstr>{"text_id":"","defined_color":""}</vt:lpwstr>
  </property>
  <property fmtid="{D5CDD505-2E9C-101B-9397-08002B2CF9AE}" pid="137" name="47244640518">
    <vt:lpwstr>{"text_id":"18b525fc-43b4-466c-ba9f-00b0f9eeacf7","defined_color":""}</vt:lpwstr>
  </property>
  <property fmtid="{D5CDD505-2E9C-101B-9397-08002B2CF9AE}" pid="138" name="47244640521">
    <vt:lpwstr>{"text_id":"86671adc-a9e8-4530-89a9-e48cc216db2b","defined_color":""}</vt:lpwstr>
  </property>
  <property fmtid="{D5CDD505-2E9C-101B-9397-08002B2CF9AE}" pid="139" name="47244640545">
    <vt:lpwstr>{"text_id":"69afb410-df32-40ef-93b1-cd8a1f8b1b67","defined_color":""}</vt:lpwstr>
  </property>
  <property fmtid="{D5CDD505-2E9C-101B-9397-08002B2CF9AE}" pid="140" name="51539607838">
    <vt:lpwstr>{"text_id":"","defined_color":""}</vt:lpwstr>
  </property>
  <property fmtid="{D5CDD505-2E9C-101B-9397-08002B2CF9AE}" pid="141" name="55834575110">
    <vt:lpwstr>{"text_id":"","defined_color":""}</vt:lpwstr>
  </property>
  <property fmtid="{D5CDD505-2E9C-101B-9397-08002B2CF9AE}" pid="142" name="55834575113">
    <vt:lpwstr>{"text_id":"369cd093-483d-44bc-a0a9-70a3b490d6fa","defined_color":""}</vt:lpwstr>
  </property>
  <property fmtid="{D5CDD505-2E9C-101B-9397-08002B2CF9AE}" pid="143" name="55834575116">
    <vt:lpwstr>{"text_id":"722b698e-ca3b-4051-b73c-a15f6450111a","defined_color":""}</vt:lpwstr>
  </property>
  <property fmtid="{D5CDD505-2E9C-101B-9397-08002B2CF9AE}" pid="144" name="55834575119">
    <vt:lpwstr>{"text_id":"e0b46839-60e9-4911-a765-9b4db4d5339a","defined_color":""}</vt:lpwstr>
  </property>
  <property fmtid="{D5CDD505-2E9C-101B-9397-08002B2CF9AE}" pid="145" name="55834575122">
    <vt:lpwstr>{"text_id":"045f3313-1f86-4a0d-87fc-1d631195b1d8","defined_color":""}</vt:lpwstr>
  </property>
  <property fmtid="{D5CDD505-2E9C-101B-9397-08002B2CF9AE}" pid="146" name="55834575125">
    <vt:lpwstr>{"text_id":"580eb840-591b-4076-8b0d-75ebdcdd463f","defined_color":""}</vt:lpwstr>
  </property>
  <property fmtid="{D5CDD505-2E9C-101B-9397-08002B2CF9AE}" pid="147" name="55834575128">
    <vt:lpwstr>{"text_id":"09a9f8b0-d389-42f2-be75-0e5f54686a2c","defined_color":""}</vt:lpwstr>
  </property>
  <property fmtid="{D5CDD505-2E9C-101B-9397-08002B2CF9AE}" pid="148" name="55834575131">
    <vt:lpwstr>{"text_id":"89561471-f1e4-4485-9eb6-1467c93eedcd","defined_color":""}</vt:lpwstr>
  </property>
  <property fmtid="{D5CDD505-2E9C-101B-9397-08002B2CF9AE}" pid="149" name="55834575134">
    <vt:lpwstr>{"text_id":"","defined_color":""}</vt:lpwstr>
  </property>
  <property fmtid="{D5CDD505-2E9C-101B-9397-08002B2CF9AE}" pid="150" name="55834575137">
    <vt:lpwstr>{"text_id":"","defined_color":""}</vt:lpwstr>
  </property>
  <property fmtid="{D5CDD505-2E9C-101B-9397-08002B2CF9AE}" pid="151" name="60129542406">
    <vt:lpwstr>{"color":"white","src":"icons/Business &amp; Finance/f38d5b4c-4506-4542-93ae-9a6edeacc450.svg","media_type":"icon","theme_id":2,"source_type":"ASSET"}</vt:lpwstr>
  </property>
  <property fmtid="{D5CDD505-2E9C-101B-9397-08002B2CF9AE}" pid="152" name="60129542421">
    <vt:lpwstr>{"text_id":"580eb840-591b-4076-8b0d-75ebdcdd463f","defined_color":""}</vt:lpwstr>
  </property>
  <property fmtid="{D5CDD505-2E9C-101B-9397-08002B2CF9AE}" pid="153" name="60129542430">
    <vt:lpwstr>{"color":"white","src":"icons/Business &amp; Finance/9cf698cb-2692-44f8-a1f0-bebf4264fc4c.svg","media_type":"icon","theme_id":2,"source_type":"ASSET"}</vt:lpwstr>
  </property>
  <property fmtid="{D5CDD505-2E9C-101B-9397-08002B2CF9AE}" pid="154" name="60129542433">
    <vt:lpwstr>{"color":"white","src":"icons/Business &amp; Finance/6bfda3e1-8c19-458c-ae7f-27f532d8a2f7.svg","media_type":"icon","theme_id":2,"source_type":"ASSET"}</vt:lpwstr>
  </property>
  <property fmtid="{D5CDD505-2E9C-101B-9397-08002B2CF9AE}" pid="155" name="64424509708">
    <vt:lpwstr>{"text_id":"","defined_color":""}</vt:lpwstr>
  </property>
  <property fmtid="{D5CDD505-2E9C-101B-9397-08002B2CF9AE}" pid="156" name="64424509711">
    <vt:lpwstr>{"text_id":"","defined_color":""}</vt:lpwstr>
  </property>
  <property fmtid="{D5CDD505-2E9C-101B-9397-08002B2CF9AE}" pid="157" name="64424509714">
    <vt:lpwstr>{"text_id":"","defined_color":""}</vt:lpwstr>
  </property>
  <property fmtid="{D5CDD505-2E9C-101B-9397-08002B2CF9AE}" pid="158" name="64424509720">
    <vt:lpwstr>{"text_id":"","defined_color":""}</vt:lpwstr>
  </property>
  <property fmtid="{D5CDD505-2E9C-101B-9397-08002B2CF9AE}" pid="159" name="64424509723">
    <vt:lpwstr>{"text_id":"","defined_color":""}</vt:lpwstr>
  </property>
  <property fmtid="{D5CDD505-2E9C-101B-9397-08002B2CF9AE}" pid="160" name="64424509726">
    <vt:lpwstr>{"text_id":"de48b3e4-d7b5-47d1-9be7-5dc81ac6bc04","defined_color":""}</vt:lpwstr>
  </property>
  <property fmtid="{D5CDD505-2E9C-101B-9397-08002B2CF9AE}" pid="161" name="68719476998">
    <vt:lpwstr>{"text_id":"224e0357-e645-4a9b-952f-c7e7401f52dd","defined_color":""}</vt:lpwstr>
  </property>
  <property fmtid="{D5CDD505-2E9C-101B-9397-08002B2CF9AE}" pid="162" name="68719477001">
    <vt:lpwstr>{"text_id":"","defined_color":""}</vt:lpwstr>
  </property>
  <property fmtid="{D5CDD505-2E9C-101B-9397-08002B2CF9AE}" pid="163" name="68719477004">
    <vt:lpwstr>{"color":"white","src":"icons/Marketing &amp; SEO/52d8230e-5af3-4512-a5b4-b0499d173092.svg","media_type":"icon","theme_id":2,"source_type":"ASSET"}</vt:lpwstr>
  </property>
  <property fmtid="{D5CDD505-2E9C-101B-9397-08002B2CF9AE}" pid="164" name="68719477007">
    <vt:lpwstr>{"color":"white","src":"icons/Business &amp; Finance/62122bf9-62cb-4ff5-9074-9e625f141499.svg","media_type":"icon","theme_id":2,"source_type":"ASSET"}</vt:lpwstr>
  </property>
  <property fmtid="{D5CDD505-2E9C-101B-9397-08002B2CF9AE}" pid="165" name="68719477010">
    <vt:lpwstr>{"color":"white","src":"icons/Internet Of Things/38514038-4c3c-4ba4-b98d-1234f6e5b1e6.svg","media_type":"icon","theme_id":2,"source_type":"ASSET"}</vt:lpwstr>
  </property>
  <property fmtid="{D5CDD505-2E9C-101B-9397-08002B2CF9AE}" pid="166" name="68719477013">
    <vt:lpwstr>{"text_id":"37e4f334-5f30-4b0b-9dda-208d05ae3d1e","defined_color":""}</vt:lpwstr>
  </property>
  <property fmtid="{D5CDD505-2E9C-101B-9397-08002B2CF9AE}" pid="167" name="68719477016">
    <vt:lpwstr>{"color":"white","src":"icons/Chat &amp; Communicatiion/8df5319e-b7c2-4b7d-902b-213006c23153.svg","media_type":"icon","theme_id":2,"source_type":"ASSET"}</vt:lpwstr>
  </property>
  <property fmtid="{D5CDD505-2E9C-101B-9397-08002B2CF9AE}" pid="168" name="68719477019">
    <vt:lpwstr>{"color":"white","src":"icons/Marketing &amp; SEO/037836f9-875e-4806-9f71-ed8db2519b79.svg","media_type":"icon","theme_id":2,"source_type":"ASSET"}</vt:lpwstr>
  </property>
  <property fmtid="{D5CDD505-2E9C-101B-9397-08002B2CF9AE}" pid="169" name="68719477025">
    <vt:lpwstr>{"text_id":"a43c642a-96be-44e5-b90e-d26c1b164547","defined_color":""}</vt:lpwstr>
  </property>
  <property fmtid="{D5CDD505-2E9C-101B-9397-08002B2CF9AE}" pid="170" name="73014444297">
    <vt:lpwstr>{"text_id":"","defined_color":""}</vt:lpwstr>
  </property>
  <property fmtid="{D5CDD505-2E9C-101B-9397-08002B2CF9AE}" pid="171" name="73014444318">
    <vt:lpwstr>{"text_id":"550563e5-9c23-4c15-894e-7949899a673e","defined_color":""}</vt:lpwstr>
  </property>
  <property fmtid="{D5CDD505-2E9C-101B-9397-08002B2CF9AE}" pid="172" name="77309411590">
    <vt:lpwstr>{"text_id":"","defined_color":""}</vt:lpwstr>
  </property>
  <property fmtid="{D5CDD505-2E9C-101B-9397-08002B2CF9AE}" pid="173" name="77309411593">
    <vt:lpwstr>{"color":"white","src":"icons/business/6e242254-687b-4277-ac52-35c4c61a27b9.svg","media_type":"icon","theme_id":2,"source_type":"ASSET"}</vt:lpwstr>
  </property>
  <property fmtid="{D5CDD505-2E9C-101B-9397-08002B2CF9AE}" pid="174" name="77309411596">
    <vt:lpwstr>{"text_id":"732e6317-3863-40e6-9dc1-63a70ae9914e","defined_color":""}</vt:lpwstr>
  </property>
  <property fmtid="{D5CDD505-2E9C-101B-9397-08002B2CF9AE}" pid="175" name="77309411599">
    <vt:lpwstr>{"text_id":"3f2d2429-c765-4890-9312-06f5ce2ab240","defined_color":""}</vt:lpwstr>
  </property>
  <property fmtid="{D5CDD505-2E9C-101B-9397-08002B2CF9AE}" pid="176" name="77309411602">
    <vt:lpwstr>{"text_id":"2deab839-5feb-490c-8b7c-29c1a4c2adb4","defined_color":""}</vt:lpwstr>
  </property>
  <property fmtid="{D5CDD505-2E9C-101B-9397-08002B2CF9AE}" pid="177" name="77309411605">
    <vt:lpwstr>{"text_id":"","defined_color":""}</vt:lpwstr>
  </property>
  <property fmtid="{D5CDD505-2E9C-101B-9397-08002B2CF9AE}" pid="178" name="77309411608">
    <vt:lpwstr>{"text_id":"c2ddf69e-ea15-441f-ac5a-d8fb1bcb874d","defined_color":""}</vt:lpwstr>
  </property>
  <property fmtid="{D5CDD505-2E9C-101B-9397-08002B2CF9AE}" pid="179" name="77309411611">
    <vt:lpwstr>{"text_id":"28674583-4586-4fc6-af59-2ebc6b0e19ec","defined_color":""}</vt:lpwstr>
  </property>
  <property fmtid="{D5CDD505-2E9C-101B-9397-08002B2CF9AE}" pid="180" name="77309411617">
    <vt:lpwstr>{"text_id":"","defined_color":""}</vt:lpwstr>
  </property>
  <property fmtid="{D5CDD505-2E9C-101B-9397-08002B2CF9AE}" pid="181" name="81604378886">
    <vt:lpwstr>{"color":"white","src":"icons/Big Data/ebbb6722-a5d9-4517-b38d-91e68d08aa9b.svg","media_type":"icon","theme_id":2,"source_type":"ASSET"}</vt:lpwstr>
  </property>
  <property fmtid="{D5CDD505-2E9C-101B-9397-08002B2CF9AE}" pid="182" name="81604378889">
    <vt:lpwstr>{"text_id":"7806221a-8624-4aa6-8958-2be8e1a8279b","defined_color":""}</vt:lpwstr>
  </property>
  <property fmtid="{D5CDD505-2E9C-101B-9397-08002B2CF9AE}" pid="183" name="81604378901">
    <vt:lpwstr>{"color":"white","src":"icons/Business &amp; Finance/b5d5d8cd-98a6-462b-b126-8e05294fe1c9.svg","media_type":"icon","theme_id":2,"source_type":"ASSET"}</vt:lpwstr>
  </property>
  <property fmtid="{D5CDD505-2E9C-101B-9397-08002B2CF9AE}" pid="184" name="81604378913">
    <vt:lpwstr>{"color":"white","src":"icons/Security/1f11c4f9-3b48-4889-a10e-2205a4632217.svg","media_type":"icon","theme_id":2,"source_type":"ASSET"}</vt:lpwstr>
  </property>
  <property fmtid="{D5CDD505-2E9C-101B-9397-08002B2CF9AE}" pid="185" name="85899346188">
    <vt:lpwstr>{"text_id":"","defined_color":""}</vt:lpwstr>
  </property>
  <property fmtid="{D5CDD505-2E9C-101B-9397-08002B2CF9AE}" pid="186" name="85899346191">
    <vt:lpwstr>{"text_id":"","defined_color":""}</vt:lpwstr>
  </property>
  <property fmtid="{D5CDD505-2E9C-101B-9397-08002B2CF9AE}" pid="187" name="85899346194">
    <vt:lpwstr>{"text_id":"","defined_color":""}</vt:lpwstr>
  </property>
  <property fmtid="{D5CDD505-2E9C-101B-9397-08002B2CF9AE}" pid="188" name="85899346200">
    <vt:lpwstr>{"text_id":"","defined_color":""}</vt:lpwstr>
  </property>
  <property fmtid="{D5CDD505-2E9C-101B-9397-08002B2CF9AE}" pid="189" name="85899346203">
    <vt:lpwstr>{"text_id":"","defined_color":""}</vt:lpwstr>
  </property>
  <property fmtid="{D5CDD505-2E9C-101B-9397-08002B2CF9AE}" pid="190" name="85899346206">
    <vt:lpwstr>{"text_id":"","defined_color":""}</vt:lpwstr>
  </property>
  <property fmtid="{D5CDD505-2E9C-101B-9397-08002B2CF9AE}" pid="191" name="90194313478">
    <vt:lpwstr>{"text_id":"bd46f75b-67b9-4537-99c4-126715d68350","defined_color":""}</vt:lpwstr>
  </property>
  <property fmtid="{D5CDD505-2E9C-101B-9397-08002B2CF9AE}" pid="192" name="90194313481">
    <vt:lpwstr>{"text_id":"a5c89c6c-e52e-4d4d-abfe-daa8ff4db673","defined_color":""}</vt:lpwstr>
  </property>
  <property fmtid="{D5CDD505-2E9C-101B-9397-08002B2CF9AE}" pid="193" name="90194313484">
    <vt:lpwstr>{"color":"white","src":"icons/Business &amp; Finance/82dd72f2-1c37-4576-93da-1fb0b16cf1cb.svg","media_type":"icon","theme_id":2,"source_type":"ASSET"}</vt:lpwstr>
  </property>
  <property fmtid="{D5CDD505-2E9C-101B-9397-08002B2CF9AE}" pid="194" name="90194313487">
    <vt:lpwstr>{"color":"white","src":"icons/Marketing &amp; SEO/8ca2d5bb-b70d-496e-9dc9-21502e7f04e0.svg","media_type":"icon","theme_id":2,"source_type":"ASSET"}</vt:lpwstr>
  </property>
  <property fmtid="{D5CDD505-2E9C-101B-9397-08002B2CF9AE}" pid="195" name="90194313490">
    <vt:lpwstr>{"color":"white","src":"icons/Technology/4ebc8a96-0515-4d4f-9180-d58ae27b5b77.svg","media_type":"icon","theme_id":2,"source_type":"ASSET"}</vt:lpwstr>
  </property>
  <property fmtid="{D5CDD505-2E9C-101B-9397-08002B2CF9AE}" pid="196" name="90194313493">
    <vt:lpwstr>{"text_id":"39457ef3-27aa-47bb-99c9-eda0f6c17cc0","defined_color":""}</vt:lpwstr>
  </property>
  <property fmtid="{D5CDD505-2E9C-101B-9397-08002B2CF9AE}" pid="197" name="90194313496">
    <vt:lpwstr>{"color":"white","src":"icons/Business &amp; Finance/4ab17383-38c8-4345-b612-9e69133138a9.svg","media_type":"icon","theme_id":2,"source_type":"ASSET"}</vt:lpwstr>
  </property>
  <property fmtid="{D5CDD505-2E9C-101B-9397-08002B2CF9AE}" pid="198" name="90194313499">
    <vt:lpwstr>{"color":"white","src":"icons/Business &amp; Finance/4a484bf1-de19-4124-937a-db857c8a87f9.svg","media_type":"icon","theme_id":2,"source_type":"ASSET"}</vt:lpwstr>
  </property>
  <property fmtid="{D5CDD505-2E9C-101B-9397-08002B2CF9AE}" pid="199" name="90194313502">
    <vt:lpwstr>{"text_id":"","defined_color":""}</vt:lpwstr>
  </property>
  <property fmtid="{D5CDD505-2E9C-101B-9397-08002B2CF9AE}" pid="200" name="90194313505">
    <vt:lpwstr>{"text_id":"179cdca8-a61b-4aa3-9abd-aa039c56da59","defined_color":""}</vt:lpwstr>
  </property>
  <property fmtid="{D5CDD505-2E9C-101B-9397-08002B2CF9AE}" pid="201" name="94489280798">
    <vt:lpwstr>{"color":"white","src":"icons/Business &amp; Finance/d67febf8-586f-40f7-9209-4c6cd24d5100.svg","media_type":"icon","theme_id":2,"source_type":"ASSET"}</vt:lpwstr>
  </property>
  <property fmtid="{D5CDD505-2E9C-101B-9397-08002B2CF9AE}" pid="202" name="98784248070">
    <vt:lpwstr>{"text_id":"","defined_color":""}</vt:lpwstr>
  </property>
  <property fmtid="{D5CDD505-2E9C-101B-9397-08002B2CF9AE}" pid="203" name="98784248076">
    <vt:lpwstr>{"text_id":"8689e5dd-fcef-420a-b541-5366fa91bfe7","defined_color":""}</vt:lpwstr>
  </property>
  <property fmtid="{D5CDD505-2E9C-101B-9397-08002B2CF9AE}" pid="204" name="98784248079">
    <vt:lpwstr>{"text_id":"63d39471-e4ad-465a-9c8c-d74e2a2b4dd5","defined_color":""}</vt:lpwstr>
  </property>
  <property fmtid="{D5CDD505-2E9C-101B-9397-08002B2CF9AE}" pid="205" name="98784248082">
    <vt:lpwstr>{"text_id":"9761cde5-717e-433b-8907-94e71e7cca71","defined_color":""}</vt:lpwstr>
  </property>
  <property fmtid="{D5CDD505-2E9C-101B-9397-08002B2CF9AE}" pid="206" name="98784248085">
    <vt:lpwstr>{"text_id":"","defined_color":""}</vt:lpwstr>
  </property>
  <property fmtid="{D5CDD505-2E9C-101B-9397-08002B2CF9AE}" pid="207" name="98784248088">
    <vt:lpwstr>{"text_id":"11f927e3-e347-4970-adf0-e730f30846a3","defined_color":""}</vt:lpwstr>
  </property>
  <property fmtid="{D5CDD505-2E9C-101B-9397-08002B2CF9AE}" pid="208" name="98784248091">
    <vt:lpwstr>{"text_id":"99ef8230-2c0e-44fd-bf8d-dd526323c230","defined_color":""}</vt:lpwstr>
  </property>
  <property fmtid="{D5CDD505-2E9C-101B-9397-08002B2CF9AE}" pid="209" name="98784248094">
    <vt:lpwstr>{"text_id":"db39659b-d159-4863-bbfb-3c079979bdca","defined_color":""}</vt:lpwstr>
  </property>
  <property fmtid="{D5CDD505-2E9C-101B-9397-08002B2CF9AE}" pid="210" name="98784248097">
    <vt:lpwstr>{"text_id":"","defined_color":""}</vt:lpwstr>
  </property>
  <property fmtid="{D5CDD505-2E9C-101B-9397-08002B2CF9AE}" pid="211" name="background">
    <vt:lpwstr>{"defined_color":""}</vt:lpwstr>
  </property>
</Properties>
</file>